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71" r:id="rId2"/>
    <p:sldId id="257" r:id="rId3"/>
    <p:sldId id="282" r:id="rId4"/>
    <p:sldId id="268" r:id="rId5"/>
    <p:sldId id="283" r:id="rId6"/>
    <p:sldId id="265" r:id="rId7"/>
    <p:sldId id="281" r:id="rId8"/>
    <p:sldId id="277" r:id="rId9"/>
    <p:sldId id="267" r:id="rId10"/>
    <p:sldId id="258" r:id="rId11"/>
    <p:sldId id="280" r:id="rId12"/>
    <p:sldId id="260" r:id="rId13"/>
    <p:sldId id="261" r:id="rId14"/>
    <p:sldId id="274" r:id="rId15"/>
    <p:sldId id="269" r:id="rId16"/>
    <p:sldId id="270" r:id="rId17"/>
    <p:sldId id="263" r:id="rId18"/>
    <p:sldId id="276" r:id="rId19"/>
    <p:sldId id="284" r:id="rId20"/>
    <p:sldId id="259" r:id="rId21"/>
    <p:sldId id="286" r:id="rId22"/>
    <p:sldId id="278" r:id="rId2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sorterViewPr>
    <p:cViewPr>
      <p:scale>
        <a:sx n="200" d="100"/>
        <a:sy n="200" d="100"/>
      </p:scale>
      <p:origin x="0" y="-2226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8F1FA5-B5C3-4453-93D6-C3A93967F4BD}" type="doc">
      <dgm:prSet loTypeId="urn:microsoft.com/office/officeart/2005/8/layout/vList2" loCatId="list" qsTypeId="urn:microsoft.com/office/officeart/2005/8/quickstyle/simple1" qsCatId="simple" csTypeId="urn:microsoft.com/office/officeart/2005/8/colors/accent3_5" csCatId="accent3" phldr="1"/>
      <dgm:spPr/>
      <dgm:t>
        <a:bodyPr/>
        <a:lstStyle/>
        <a:p>
          <a:endParaRPr lang="es-MX"/>
        </a:p>
      </dgm:t>
    </dgm:pt>
    <dgm:pt modelId="{F0D0FBB7-EC4F-47DE-8404-384570D107A3}">
      <dgm:prSet custT="1"/>
      <dgm:spPr>
        <a:solidFill>
          <a:srgbClr val="00B0F0">
            <a:alpha val="43000"/>
          </a:srgbClr>
        </a:solidFill>
        <a:ln>
          <a:noFill/>
        </a:ln>
      </dgm:spPr>
      <dgm:t>
        <a:bodyPr/>
        <a:lstStyle/>
        <a:p>
          <a:pPr rtl="0"/>
          <a:r>
            <a:rPr lang="es-MX" sz="2000" dirty="0" smtClean="0">
              <a:solidFill>
                <a:schemeClr val="tx1"/>
              </a:solidFill>
              <a:effectLst>
                <a:outerShdw blurRad="38100" dist="38100" dir="2700000" algn="tl">
                  <a:srgbClr val="000000">
                    <a:alpha val="43137"/>
                  </a:srgbClr>
                </a:outerShdw>
              </a:effectLst>
              <a:latin typeface="Bookman Old Style" pitchFamily="18" charset="0"/>
            </a:rPr>
            <a:t>Constitución Política de los Estados Unidos Mexicanos</a:t>
          </a:r>
          <a:endParaRPr lang="es-MX" sz="2000" dirty="0">
            <a:solidFill>
              <a:schemeClr val="tx1"/>
            </a:solidFill>
            <a:effectLst>
              <a:outerShdw blurRad="38100" dist="38100" dir="2700000" algn="tl">
                <a:srgbClr val="000000">
                  <a:alpha val="43137"/>
                </a:srgbClr>
              </a:outerShdw>
            </a:effectLst>
            <a:latin typeface="Bookman Old Style" pitchFamily="18" charset="0"/>
          </a:endParaRPr>
        </a:p>
      </dgm:t>
    </dgm:pt>
    <dgm:pt modelId="{DDD6E6CC-8289-4954-A1FE-912DC448C902}" type="parTrans" cxnId="{FDE2D410-2A96-47A8-8D08-CA5463D56EE3}">
      <dgm:prSet/>
      <dgm:spPr/>
      <dgm:t>
        <a:bodyPr/>
        <a:lstStyle/>
        <a:p>
          <a:endParaRPr lang="es-MX" sz="1800">
            <a:solidFill>
              <a:schemeClr val="tx1"/>
            </a:solidFill>
            <a:effectLst>
              <a:outerShdw blurRad="38100" dist="38100" dir="2700000" algn="tl">
                <a:srgbClr val="000000">
                  <a:alpha val="43137"/>
                </a:srgbClr>
              </a:outerShdw>
            </a:effectLst>
          </a:endParaRPr>
        </a:p>
      </dgm:t>
    </dgm:pt>
    <dgm:pt modelId="{1D7519EA-BB57-4624-BBF9-2FCD2CFF4532}" type="sibTrans" cxnId="{FDE2D410-2A96-47A8-8D08-CA5463D56EE3}">
      <dgm:prSet/>
      <dgm:spPr/>
      <dgm:t>
        <a:bodyPr/>
        <a:lstStyle/>
        <a:p>
          <a:endParaRPr lang="es-MX" sz="1800">
            <a:solidFill>
              <a:schemeClr val="tx1"/>
            </a:solidFill>
            <a:effectLst>
              <a:outerShdw blurRad="38100" dist="38100" dir="2700000" algn="tl">
                <a:srgbClr val="000000">
                  <a:alpha val="43137"/>
                </a:srgbClr>
              </a:outerShdw>
            </a:effectLst>
          </a:endParaRPr>
        </a:p>
      </dgm:t>
    </dgm:pt>
    <dgm:pt modelId="{CA87F5F7-4238-4F14-8AC3-2E36990EFAC8}">
      <dgm:prSet custT="1"/>
      <dgm:spPr>
        <a:solidFill>
          <a:srgbClr val="00B0F0">
            <a:alpha val="43000"/>
          </a:srgbClr>
        </a:solidFill>
        <a:ln>
          <a:noFill/>
        </a:ln>
      </dgm:spPr>
      <dgm:t>
        <a:bodyPr/>
        <a:lstStyle/>
        <a:p>
          <a:pPr rtl="0"/>
          <a:r>
            <a:rPr lang="es-MX" sz="2000" dirty="0" smtClean="0">
              <a:solidFill>
                <a:schemeClr val="tx1"/>
              </a:solidFill>
              <a:effectLst>
                <a:outerShdw blurRad="38100" dist="38100" dir="2700000" algn="tl">
                  <a:srgbClr val="000000">
                    <a:alpha val="43137"/>
                  </a:srgbClr>
                </a:outerShdw>
              </a:effectLst>
              <a:latin typeface="Bookman Old Style" pitchFamily="18" charset="0"/>
            </a:rPr>
            <a:t>Ley del Instituto Nacional de las Mujeres </a:t>
          </a:r>
        </a:p>
        <a:p>
          <a:pPr rtl="0"/>
          <a:r>
            <a:rPr lang="es-MX" sz="2000" dirty="0" smtClean="0">
              <a:solidFill>
                <a:schemeClr val="tx1"/>
              </a:solidFill>
              <a:effectLst>
                <a:outerShdw blurRad="38100" dist="38100" dir="2700000" algn="tl">
                  <a:srgbClr val="000000">
                    <a:alpha val="43137"/>
                  </a:srgbClr>
                </a:outerShdw>
              </a:effectLst>
              <a:latin typeface="Bookman Old Style" pitchFamily="18" charset="0"/>
            </a:rPr>
            <a:t>(12 de enero de 2001)</a:t>
          </a:r>
          <a:endParaRPr lang="es-MX" sz="2000" dirty="0">
            <a:solidFill>
              <a:schemeClr val="tx1"/>
            </a:solidFill>
            <a:effectLst>
              <a:outerShdw blurRad="38100" dist="38100" dir="2700000" algn="tl">
                <a:srgbClr val="000000">
                  <a:alpha val="43137"/>
                </a:srgbClr>
              </a:outerShdw>
            </a:effectLst>
            <a:latin typeface="Bookman Old Style" pitchFamily="18" charset="0"/>
          </a:endParaRPr>
        </a:p>
      </dgm:t>
    </dgm:pt>
    <dgm:pt modelId="{13491EDB-9195-46DB-BAD4-0757761581F5}" type="parTrans" cxnId="{99E811AD-12ED-4A1A-9296-1AC0A0270A32}">
      <dgm:prSet/>
      <dgm:spPr/>
      <dgm:t>
        <a:bodyPr/>
        <a:lstStyle/>
        <a:p>
          <a:endParaRPr lang="es-MX" sz="1800">
            <a:solidFill>
              <a:schemeClr val="tx1"/>
            </a:solidFill>
            <a:effectLst>
              <a:outerShdw blurRad="38100" dist="38100" dir="2700000" algn="tl">
                <a:srgbClr val="000000">
                  <a:alpha val="43137"/>
                </a:srgbClr>
              </a:outerShdw>
            </a:effectLst>
          </a:endParaRPr>
        </a:p>
      </dgm:t>
    </dgm:pt>
    <dgm:pt modelId="{308B35B9-7621-44BA-9CC3-372D849A224F}" type="sibTrans" cxnId="{99E811AD-12ED-4A1A-9296-1AC0A0270A32}">
      <dgm:prSet/>
      <dgm:spPr/>
      <dgm:t>
        <a:bodyPr/>
        <a:lstStyle/>
        <a:p>
          <a:endParaRPr lang="es-MX" sz="1800">
            <a:solidFill>
              <a:schemeClr val="tx1"/>
            </a:solidFill>
            <a:effectLst>
              <a:outerShdw blurRad="38100" dist="38100" dir="2700000" algn="tl">
                <a:srgbClr val="000000">
                  <a:alpha val="43137"/>
                </a:srgbClr>
              </a:outerShdw>
            </a:effectLst>
          </a:endParaRPr>
        </a:p>
      </dgm:t>
    </dgm:pt>
    <dgm:pt modelId="{FBE1014F-823B-484F-A2F1-F0B5E2731ABF}">
      <dgm:prSet custT="1"/>
      <dgm:spPr>
        <a:solidFill>
          <a:srgbClr val="00B0F0">
            <a:alpha val="43000"/>
          </a:srgbClr>
        </a:solidFill>
        <a:ln>
          <a:noFill/>
        </a:ln>
      </dgm:spPr>
      <dgm:t>
        <a:bodyPr/>
        <a:lstStyle/>
        <a:p>
          <a:pPr rtl="0"/>
          <a:r>
            <a:rPr lang="es-MX" sz="2000" dirty="0" smtClean="0">
              <a:solidFill>
                <a:schemeClr val="tx1"/>
              </a:solidFill>
              <a:effectLst>
                <a:outerShdw blurRad="38100" dist="38100" dir="2700000" algn="tl">
                  <a:srgbClr val="000000">
                    <a:alpha val="43137"/>
                  </a:srgbClr>
                </a:outerShdw>
              </a:effectLst>
              <a:latin typeface="Bookman Old Style" pitchFamily="18" charset="0"/>
            </a:rPr>
            <a:t>Ley General para la Igualdad entre Mujeres y Hombres </a:t>
          </a:r>
        </a:p>
        <a:p>
          <a:pPr rtl="0"/>
          <a:r>
            <a:rPr lang="es-MX" sz="2000" dirty="0" smtClean="0">
              <a:solidFill>
                <a:schemeClr val="tx1"/>
              </a:solidFill>
              <a:effectLst>
                <a:outerShdw blurRad="38100" dist="38100" dir="2700000" algn="tl">
                  <a:srgbClr val="000000">
                    <a:alpha val="43137"/>
                  </a:srgbClr>
                </a:outerShdw>
              </a:effectLst>
              <a:latin typeface="Bookman Old Style" pitchFamily="18" charset="0"/>
            </a:rPr>
            <a:t>(2 de agosto de 2006)</a:t>
          </a:r>
          <a:endParaRPr lang="es-MX" sz="2000" dirty="0">
            <a:solidFill>
              <a:schemeClr val="tx1"/>
            </a:solidFill>
            <a:effectLst>
              <a:outerShdw blurRad="38100" dist="38100" dir="2700000" algn="tl">
                <a:srgbClr val="000000">
                  <a:alpha val="43137"/>
                </a:srgbClr>
              </a:outerShdw>
            </a:effectLst>
            <a:latin typeface="Bookman Old Style" pitchFamily="18" charset="0"/>
          </a:endParaRPr>
        </a:p>
      </dgm:t>
    </dgm:pt>
    <dgm:pt modelId="{BCCEB799-5AB6-45BA-9716-8885AEBC8B9D}" type="parTrans" cxnId="{A600568C-3DDC-4A02-96BF-3A74F302D951}">
      <dgm:prSet/>
      <dgm:spPr/>
      <dgm:t>
        <a:bodyPr/>
        <a:lstStyle/>
        <a:p>
          <a:endParaRPr lang="es-MX" sz="1800">
            <a:solidFill>
              <a:schemeClr val="tx1"/>
            </a:solidFill>
            <a:effectLst>
              <a:outerShdw blurRad="38100" dist="38100" dir="2700000" algn="tl">
                <a:srgbClr val="000000">
                  <a:alpha val="43137"/>
                </a:srgbClr>
              </a:outerShdw>
            </a:effectLst>
          </a:endParaRPr>
        </a:p>
      </dgm:t>
    </dgm:pt>
    <dgm:pt modelId="{0A0663FD-2EFF-4C59-BCAC-73D6C51CC3CF}" type="sibTrans" cxnId="{A600568C-3DDC-4A02-96BF-3A74F302D951}">
      <dgm:prSet/>
      <dgm:spPr/>
      <dgm:t>
        <a:bodyPr/>
        <a:lstStyle/>
        <a:p>
          <a:endParaRPr lang="es-MX" sz="1800">
            <a:solidFill>
              <a:schemeClr val="tx1"/>
            </a:solidFill>
            <a:effectLst>
              <a:outerShdw blurRad="38100" dist="38100" dir="2700000" algn="tl">
                <a:srgbClr val="000000">
                  <a:alpha val="43137"/>
                </a:srgbClr>
              </a:outerShdw>
            </a:effectLst>
          </a:endParaRPr>
        </a:p>
      </dgm:t>
    </dgm:pt>
    <dgm:pt modelId="{C27BE6B7-ED0C-4915-96EA-AFAFB60B378F}">
      <dgm:prSet custT="1"/>
      <dgm:spPr>
        <a:solidFill>
          <a:srgbClr val="00B0F0">
            <a:alpha val="43000"/>
          </a:srgbClr>
        </a:solidFill>
        <a:ln>
          <a:noFill/>
        </a:ln>
      </dgm:spPr>
      <dgm:t>
        <a:bodyPr/>
        <a:lstStyle/>
        <a:p>
          <a:pPr rtl="0"/>
          <a:r>
            <a:rPr lang="es-MX" sz="2000" dirty="0" smtClean="0">
              <a:solidFill>
                <a:schemeClr val="tx1"/>
              </a:solidFill>
              <a:effectLst>
                <a:outerShdw blurRad="38100" dist="38100" dir="2700000" algn="tl">
                  <a:srgbClr val="000000">
                    <a:alpha val="43137"/>
                  </a:srgbClr>
                </a:outerShdw>
              </a:effectLst>
              <a:latin typeface="Bookman Old Style" pitchFamily="18" charset="0"/>
            </a:rPr>
            <a:t>Ley General para Prevenir, Sancionar y Erradicar los Delitos en Materia de Trata de Personas y para la Protección y Asistencia a las Víctimas de estos Delitos </a:t>
          </a:r>
        </a:p>
        <a:p>
          <a:pPr rtl="0"/>
          <a:r>
            <a:rPr lang="es-MX" sz="2000" dirty="0" smtClean="0">
              <a:solidFill>
                <a:schemeClr val="tx1"/>
              </a:solidFill>
              <a:effectLst>
                <a:outerShdw blurRad="38100" dist="38100" dir="2700000" algn="tl">
                  <a:srgbClr val="000000">
                    <a:alpha val="43137"/>
                  </a:srgbClr>
                </a:outerShdw>
              </a:effectLst>
              <a:latin typeface="Bookman Old Style" pitchFamily="18" charset="0"/>
            </a:rPr>
            <a:t>(13 de junio de 2012)</a:t>
          </a:r>
          <a:endParaRPr lang="es-MX" sz="2000" dirty="0">
            <a:solidFill>
              <a:schemeClr val="tx1"/>
            </a:solidFill>
            <a:effectLst>
              <a:outerShdw blurRad="38100" dist="38100" dir="2700000" algn="tl">
                <a:srgbClr val="000000">
                  <a:alpha val="43137"/>
                </a:srgbClr>
              </a:outerShdw>
            </a:effectLst>
            <a:latin typeface="Bookman Old Style" pitchFamily="18" charset="0"/>
          </a:endParaRPr>
        </a:p>
      </dgm:t>
    </dgm:pt>
    <dgm:pt modelId="{59E80050-8C47-4AEB-AC4A-16C9DD37F85B}" type="parTrans" cxnId="{D3E8392C-B53B-49A3-A9BC-C465DB38E576}">
      <dgm:prSet/>
      <dgm:spPr/>
      <dgm:t>
        <a:bodyPr/>
        <a:lstStyle/>
        <a:p>
          <a:endParaRPr lang="es-MX" sz="1800">
            <a:solidFill>
              <a:schemeClr val="tx1"/>
            </a:solidFill>
            <a:effectLst>
              <a:outerShdw blurRad="38100" dist="38100" dir="2700000" algn="tl">
                <a:srgbClr val="000000">
                  <a:alpha val="43137"/>
                </a:srgbClr>
              </a:outerShdw>
            </a:effectLst>
          </a:endParaRPr>
        </a:p>
      </dgm:t>
    </dgm:pt>
    <dgm:pt modelId="{BC7EAC9D-2F95-499C-A977-AD5B92440011}" type="sibTrans" cxnId="{D3E8392C-B53B-49A3-A9BC-C465DB38E576}">
      <dgm:prSet/>
      <dgm:spPr/>
      <dgm:t>
        <a:bodyPr/>
        <a:lstStyle/>
        <a:p>
          <a:endParaRPr lang="es-MX" sz="1800">
            <a:solidFill>
              <a:schemeClr val="tx1"/>
            </a:solidFill>
            <a:effectLst>
              <a:outerShdw blurRad="38100" dist="38100" dir="2700000" algn="tl">
                <a:srgbClr val="000000">
                  <a:alpha val="43137"/>
                </a:srgbClr>
              </a:outerShdw>
            </a:effectLst>
          </a:endParaRPr>
        </a:p>
      </dgm:t>
    </dgm:pt>
    <dgm:pt modelId="{C12F543B-8958-4BFE-A7FD-DB01E643A24D}">
      <dgm:prSet custT="1"/>
      <dgm:spPr>
        <a:solidFill>
          <a:srgbClr val="00B0F0">
            <a:alpha val="43000"/>
          </a:srgbClr>
        </a:solidFill>
        <a:ln>
          <a:noFill/>
        </a:ln>
      </dgm:spPr>
      <dgm:t>
        <a:bodyPr/>
        <a:lstStyle/>
        <a:p>
          <a:pPr rtl="0"/>
          <a:r>
            <a:rPr lang="es-MX" sz="2000" dirty="0" smtClean="0">
              <a:solidFill>
                <a:schemeClr val="tx1"/>
              </a:solidFill>
              <a:effectLst>
                <a:outerShdw blurRad="38100" dist="38100" dir="2700000" algn="tl">
                  <a:srgbClr val="000000">
                    <a:alpha val="43137"/>
                  </a:srgbClr>
                </a:outerShdw>
              </a:effectLst>
              <a:latin typeface="Bookman Old Style" pitchFamily="18" charset="0"/>
            </a:rPr>
            <a:t>Ley Federal para Prevenir y Eliminar la Discriminación </a:t>
          </a:r>
        </a:p>
        <a:p>
          <a:pPr rtl="0"/>
          <a:r>
            <a:rPr lang="es-MX" sz="2000" dirty="0" smtClean="0">
              <a:solidFill>
                <a:schemeClr val="tx1"/>
              </a:solidFill>
              <a:effectLst>
                <a:outerShdw blurRad="38100" dist="38100" dir="2700000" algn="tl">
                  <a:srgbClr val="000000">
                    <a:alpha val="43137"/>
                  </a:srgbClr>
                </a:outerShdw>
              </a:effectLst>
              <a:latin typeface="Bookman Old Style" pitchFamily="18" charset="0"/>
            </a:rPr>
            <a:t>(11 de junio de 2003)</a:t>
          </a:r>
          <a:endParaRPr lang="es-MX" sz="2000" dirty="0">
            <a:solidFill>
              <a:schemeClr val="tx1"/>
            </a:solidFill>
            <a:effectLst>
              <a:outerShdw blurRad="38100" dist="38100" dir="2700000" algn="tl">
                <a:srgbClr val="000000">
                  <a:alpha val="43137"/>
                </a:srgbClr>
              </a:outerShdw>
            </a:effectLst>
            <a:latin typeface="Bookman Old Style" pitchFamily="18" charset="0"/>
          </a:endParaRPr>
        </a:p>
      </dgm:t>
    </dgm:pt>
    <dgm:pt modelId="{72364B0F-AAC3-413C-B500-BF98CB9246EC}" type="parTrans" cxnId="{3C906642-5600-474D-868B-08CD125271AC}">
      <dgm:prSet/>
      <dgm:spPr/>
      <dgm:t>
        <a:bodyPr/>
        <a:lstStyle/>
        <a:p>
          <a:endParaRPr lang="es-MX" sz="1800">
            <a:solidFill>
              <a:schemeClr val="tx1"/>
            </a:solidFill>
            <a:effectLst>
              <a:outerShdw blurRad="38100" dist="38100" dir="2700000" algn="tl">
                <a:srgbClr val="000000">
                  <a:alpha val="43137"/>
                </a:srgbClr>
              </a:outerShdw>
            </a:effectLst>
          </a:endParaRPr>
        </a:p>
      </dgm:t>
    </dgm:pt>
    <dgm:pt modelId="{54508E63-0894-4CAB-A434-8C8103AA4AAA}" type="sibTrans" cxnId="{3C906642-5600-474D-868B-08CD125271AC}">
      <dgm:prSet/>
      <dgm:spPr/>
      <dgm:t>
        <a:bodyPr/>
        <a:lstStyle/>
        <a:p>
          <a:endParaRPr lang="es-MX" sz="1800">
            <a:solidFill>
              <a:schemeClr val="tx1"/>
            </a:solidFill>
            <a:effectLst>
              <a:outerShdw blurRad="38100" dist="38100" dir="2700000" algn="tl">
                <a:srgbClr val="000000">
                  <a:alpha val="43137"/>
                </a:srgbClr>
              </a:outerShdw>
            </a:effectLst>
          </a:endParaRPr>
        </a:p>
      </dgm:t>
    </dgm:pt>
    <dgm:pt modelId="{E33FA7FE-B03F-4FF0-AFC0-4BEFA909D5D4}">
      <dgm:prSet custT="1"/>
      <dgm:spPr>
        <a:solidFill>
          <a:srgbClr val="00B0F0">
            <a:alpha val="43000"/>
          </a:srgbClr>
        </a:solidFill>
        <a:ln>
          <a:noFill/>
        </a:ln>
      </dgm:spPr>
      <dgm:t>
        <a:bodyPr/>
        <a:lstStyle/>
        <a:p>
          <a:pPr rtl="0"/>
          <a:r>
            <a:rPr lang="es-MX" sz="2000" dirty="0" smtClean="0">
              <a:solidFill>
                <a:schemeClr val="tx1"/>
              </a:solidFill>
              <a:effectLst>
                <a:outerShdw blurRad="38100" dist="38100" dir="2700000" algn="tl">
                  <a:srgbClr val="000000">
                    <a:alpha val="43137"/>
                  </a:srgbClr>
                </a:outerShdw>
              </a:effectLst>
              <a:latin typeface="Bookman Old Style" pitchFamily="18" charset="0"/>
            </a:rPr>
            <a:t>Ley General de Acceso de las Mujeres a una Vida Libre de Violencia </a:t>
          </a:r>
        </a:p>
        <a:p>
          <a:pPr rtl="0"/>
          <a:r>
            <a:rPr lang="es-MX" sz="2000" dirty="0" smtClean="0">
              <a:solidFill>
                <a:schemeClr val="tx1"/>
              </a:solidFill>
              <a:effectLst>
                <a:outerShdw blurRad="38100" dist="38100" dir="2700000" algn="tl">
                  <a:srgbClr val="000000">
                    <a:alpha val="43137"/>
                  </a:srgbClr>
                </a:outerShdw>
              </a:effectLst>
              <a:latin typeface="Bookman Old Style" pitchFamily="18" charset="0"/>
            </a:rPr>
            <a:t>(1 de febrero de 2007)</a:t>
          </a:r>
          <a:endParaRPr lang="es-MX" sz="2000" dirty="0">
            <a:solidFill>
              <a:schemeClr val="tx1"/>
            </a:solidFill>
            <a:effectLst>
              <a:outerShdw blurRad="38100" dist="38100" dir="2700000" algn="tl">
                <a:srgbClr val="000000">
                  <a:alpha val="43137"/>
                </a:srgbClr>
              </a:outerShdw>
            </a:effectLst>
            <a:latin typeface="Bookman Old Style" pitchFamily="18" charset="0"/>
          </a:endParaRPr>
        </a:p>
      </dgm:t>
    </dgm:pt>
    <dgm:pt modelId="{5F50308F-EF88-4187-9809-62B5E1B4BE56}" type="parTrans" cxnId="{21ECB118-3EBA-4938-B5C6-2130A3A50301}">
      <dgm:prSet/>
      <dgm:spPr/>
      <dgm:t>
        <a:bodyPr/>
        <a:lstStyle/>
        <a:p>
          <a:endParaRPr lang="es-MX" sz="1800">
            <a:solidFill>
              <a:schemeClr val="tx1"/>
            </a:solidFill>
            <a:effectLst>
              <a:outerShdw blurRad="38100" dist="38100" dir="2700000" algn="tl">
                <a:srgbClr val="000000">
                  <a:alpha val="43137"/>
                </a:srgbClr>
              </a:outerShdw>
            </a:effectLst>
          </a:endParaRPr>
        </a:p>
      </dgm:t>
    </dgm:pt>
    <dgm:pt modelId="{D741FCDB-A1E7-4B43-993D-DFDDACE8351E}" type="sibTrans" cxnId="{21ECB118-3EBA-4938-B5C6-2130A3A50301}">
      <dgm:prSet/>
      <dgm:spPr/>
      <dgm:t>
        <a:bodyPr/>
        <a:lstStyle/>
        <a:p>
          <a:endParaRPr lang="es-MX" sz="1800">
            <a:solidFill>
              <a:schemeClr val="tx1"/>
            </a:solidFill>
            <a:effectLst>
              <a:outerShdw blurRad="38100" dist="38100" dir="2700000" algn="tl">
                <a:srgbClr val="000000">
                  <a:alpha val="43137"/>
                </a:srgbClr>
              </a:outerShdw>
            </a:effectLst>
          </a:endParaRPr>
        </a:p>
      </dgm:t>
    </dgm:pt>
    <dgm:pt modelId="{910B585C-DB1F-47B7-9116-B82E542939BD}">
      <dgm:prSet custT="1"/>
      <dgm:spPr>
        <a:solidFill>
          <a:srgbClr val="00B0F0">
            <a:alpha val="43000"/>
          </a:srgbClr>
        </a:solidFill>
        <a:ln>
          <a:noFill/>
        </a:ln>
      </dgm:spPr>
      <dgm:t>
        <a:bodyPr/>
        <a:lstStyle/>
        <a:p>
          <a:pPr algn="l" rtl="0"/>
          <a:r>
            <a:rPr lang="es-MX" sz="2000" dirty="0" smtClean="0">
              <a:solidFill>
                <a:schemeClr val="tx1"/>
              </a:solidFill>
              <a:effectLst>
                <a:outerShdw blurRad="38100" dist="38100" dir="2700000" algn="tl">
                  <a:srgbClr val="000000">
                    <a:alpha val="43137"/>
                  </a:srgbClr>
                </a:outerShdw>
              </a:effectLst>
              <a:latin typeface="Bookman Old Style" pitchFamily="18" charset="0"/>
            </a:rPr>
            <a:t>Ley General de Víctimas  </a:t>
          </a:r>
        </a:p>
        <a:p>
          <a:pPr algn="l" rtl="0"/>
          <a:r>
            <a:rPr lang="es-MX" sz="2000" dirty="0" smtClean="0">
              <a:solidFill>
                <a:schemeClr val="tx1"/>
              </a:solidFill>
              <a:effectLst>
                <a:outerShdw blurRad="38100" dist="38100" dir="2700000" algn="tl">
                  <a:srgbClr val="000000">
                    <a:alpha val="43137"/>
                  </a:srgbClr>
                </a:outerShdw>
              </a:effectLst>
              <a:latin typeface="Bookman Old Style" pitchFamily="18" charset="0"/>
            </a:rPr>
            <a:t>(9 de enero de 2013)</a:t>
          </a:r>
          <a:endParaRPr lang="es-MX" sz="2000" dirty="0">
            <a:solidFill>
              <a:schemeClr val="tx1"/>
            </a:solidFill>
            <a:effectLst>
              <a:outerShdw blurRad="38100" dist="38100" dir="2700000" algn="tl">
                <a:srgbClr val="000000">
                  <a:alpha val="43137"/>
                </a:srgbClr>
              </a:outerShdw>
            </a:effectLst>
            <a:latin typeface="Bookman Old Style" pitchFamily="18" charset="0"/>
          </a:endParaRPr>
        </a:p>
      </dgm:t>
    </dgm:pt>
    <dgm:pt modelId="{C521DCC2-CF26-4512-BD72-B84212B51E22}" type="parTrans" cxnId="{261E5AC7-8811-4A8F-AE1C-7959CFF8953E}">
      <dgm:prSet/>
      <dgm:spPr/>
      <dgm:t>
        <a:bodyPr/>
        <a:lstStyle/>
        <a:p>
          <a:endParaRPr lang="es-MX" sz="1800">
            <a:solidFill>
              <a:schemeClr val="tx1"/>
            </a:solidFill>
            <a:effectLst>
              <a:outerShdw blurRad="38100" dist="38100" dir="2700000" algn="tl">
                <a:srgbClr val="000000">
                  <a:alpha val="43137"/>
                </a:srgbClr>
              </a:outerShdw>
            </a:effectLst>
          </a:endParaRPr>
        </a:p>
      </dgm:t>
    </dgm:pt>
    <dgm:pt modelId="{D6370C70-0768-4A0B-BD28-E882AFF0B131}" type="sibTrans" cxnId="{261E5AC7-8811-4A8F-AE1C-7959CFF8953E}">
      <dgm:prSet/>
      <dgm:spPr/>
      <dgm:t>
        <a:bodyPr/>
        <a:lstStyle/>
        <a:p>
          <a:endParaRPr lang="es-MX" sz="1800">
            <a:solidFill>
              <a:schemeClr val="tx1"/>
            </a:solidFill>
            <a:effectLst>
              <a:outerShdw blurRad="38100" dist="38100" dir="2700000" algn="tl">
                <a:srgbClr val="000000">
                  <a:alpha val="43137"/>
                </a:srgbClr>
              </a:outerShdw>
            </a:effectLst>
          </a:endParaRPr>
        </a:p>
      </dgm:t>
    </dgm:pt>
    <dgm:pt modelId="{983697A5-4170-4DE7-ABBD-4DC63215AA2F}" type="pres">
      <dgm:prSet presAssocID="{748F1FA5-B5C3-4453-93D6-C3A93967F4BD}" presName="linear" presStyleCnt="0">
        <dgm:presLayoutVars>
          <dgm:animLvl val="lvl"/>
          <dgm:resizeHandles val="exact"/>
        </dgm:presLayoutVars>
      </dgm:prSet>
      <dgm:spPr/>
      <dgm:t>
        <a:bodyPr/>
        <a:lstStyle/>
        <a:p>
          <a:endParaRPr lang="es-MX"/>
        </a:p>
      </dgm:t>
    </dgm:pt>
    <dgm:pt modelId="{8AE445BC-46A1-4855-8EAD-691FC7720C2D}" type="pres">
      <dgm:prSet presAssocID="{F0D0FBB7-EC4F-47DE-8404-384570D107A3}" presName="parentText" presStyleLbl="node1" presStyleIdx="0" presStyleCnt="7" custScaleY="44242" custLinFactY="-16914" custLinFactNeighborY="-100000">
        <dgm:presLayoutVars>
          <dgm:chMax val="0"/>
          <dgm:bulletEnabled val="1"/>
        </dgm:presLayoutVars>
      </dgm:prSet>
      <dgm:spPr/>
      <dgm:t>
        <a:bodyPr/>
        <a:lstStyle/>
        <a:p>
          <a:endParaRPr lang="es-MX"/>
        </a:p>
      </dgm:t>
    </dgm:pt>
    <dgm:pt modelId="{6E2FD502-CE94-4E48-96B5-7B934A15077B}" type="pres">
      <dgm:prSet presAssocID="{1D7519EA-BB57-4624-BBF9-2FCD2CFF4532}" presName="spacer" presStyleCnt="0"/>
      <dgm:spPr/>
    </dgm:pt>
    <dgm:pt modelId="{12AC1C43-8A1E-4542-8430-203EFBB5C83E}" type="pres">
      <dgm:prSet presAssocID="{CA87F5F7-4238-4F14-8AC3-2E36990EFAC8}" presName="parentText" presStyleLbl="node1" presStyleIdx="1" presStyleCnt="7" custScaleY="48964" custLinFactNeighborY="-8423">
        <dgm:presLayoutVars>
          <dgm:chMax val="0"/>
          <dgm:bulletEnabled val="1"/>
        </dgm:presLayoutVars>
      </dgm:prSet>
      <dgm:spPr/>
      <dgm:t>
        <a:bodyPr/>
        <a:lstStyle/>
        <a:p>
          <a:endParaRPr lang="es-MX"/>
        </a:p>
      </dgm:t>
    </dgm:pt>
    <dgm:pt modelId="{20BA9229-0945-48BA-BC50-D69E4EC8BB16}" type="pres">
      <dgm:prSet presAssocID="{308B35B9-7621-44BA-9CC3-372D849A224F}" presName="spacer" presStyleCnt="0"/>
      <dgm:spPr/>
    </dgm:pt>
    <dgm:pt modelId="{3FB8C122-C963-45E7-BB73-9D8763F58B5A}" type="pres">
      <dgm:prSet presAssocID="{FBE1014F-823B-484F-A2F1-F0B5E2731ABF}" presName="parentText" presStyleLbl="node1" presStyleIdx="2" presStyleCnt="7" custScaleY="51624" custLinFactY="51715" custLinFactNeighborX="-1122" custLinFactNeighborY="100000">
        <dgm:presLayoutVars>
          <dgm:chMax val="0"/>
          <dgm:bulletEnabled val="1"/>
        </dgm:presLayoutVars>
      </dgm:prSet>
      <dgm:spPr/>
      <dgm:t>
        <a:bodyPr/>
        <a:lstStyle/>
        <a:p>
          <a:endParaRPr lang="es-MX"/>
        </a:p>
      </dgm:t>
    </dgm:pt>
    <dgm:pt modelId="{CDA8C287-BAE5-497B-99E4-D0590C5DA072}" type="pres">
      <dgm:prSet presAssocID="{0A0663FD-2EFF-4C59-BCAC-73D6C51CC3CF}" presName="spacer" presStyleCnt="0"/>
      <dgm:spPr/>
    </dgm:pt>
    <dgm:pt modelId="{0CFD23C3-9044-42D3-9551-50BFF11DD9AD}" type="pres">
      <dgm:prSet presAssocID="{C27BE6B7-ED0C-4915-96EA-AFAFB60B378F}" presName="parentText" presStyleLbl="node1" presStyleIdx="3" presStyleCnt="7" custLinFactY="114000" custLinFactNeighborX="-1062" custLinFactNeighborY="200000">
        <dgm:presLayoutVars>
          <dgm:chMax val="0"/>
          <dgm:bulletEnabled val="1"/>
        </dgm:presLayoutVars>
      </dgm:prSet>
      <dgm:spPr/>
      <dgm:t>
        <a:bodyPr/>
        <a:lstStyle/>
        <a:p>
          <a:endParaRPr lang="es-MX"/>
        </a:p>
      </dgm:t>
    </dgm:pt>
    <dgm:pt modelId="{57128FF1-A3D9-4F5D-A87B-E29E6535F8AD}" type="pres">
      <dgm:prSet presAssocID="{BC7EAC9D-2F95-499C-A977-AD5B92440011}" presName="spacer" presStyleCnt="0"/>
      <dgm:spPr/>
    </dgm:pt>
    <dgm:pt modelId="{93A748A0-747D-47D9-A17B-F9D94E241739}" type="pres">
      <dgm:prSet presAssocID="{C12F543B-8958-4BFE-A7FD-DB01E643A24D}" presName="parentText" presStyleLbl="node1" presStyleIdx="4" presStyleCnt="7" custScaleY="52428" custLinFactY="-151683" custLinFactNeighborX="-1333" custLinFactNeighborY="-200000">
        <dgm:presLayoutVars>
          <dgm:chMax val="0"/>
          <dgm:bulletEnabled val="1"/>
        </dgm:presLayoutVars>
      </dgm:prSet>
      <dgm:spPr/>
      <dgm:t>
        <a:bodyPr/>
        <a:lstStyle/>
        <a:p>
          <a:endParaRPr lang="es-MX"/>
        </a:p>
      </dgm:t>
    </dgm:pt>
    <dgm:pt modelId="{AE19C6E5-A496-4F2D-8DB5-4D5BA928A87B}" type="pres">
      <dgm:prSet presAssocID="{54508E63-0894-4CAB-A434-8C8103AA4AAA}" presName="spacer" presStyleCnt="0"/>
      <dgm:spPr/>
    </dgm:pt>
    <dgm:pt modelId="{6F1F5044-7E4E-4114-BBBD-1D0F58E25FA2}" type="pres">
      <dgm:prSet presAssocID="{E33FA7FE-B03F-4FF0-AFC0-4BEFA909D5D4}" presName="parentText" presStyleLbl="node1" presStyleIdx="5" presStyleCnt="7" custScaleY="60292" custLinFactY="-100524" custLinFactNeighborX="893" custLinFactNeighborY="-200000">
        <dgm:presLayoutVars>
          <dgm:chMax val="0"/>
          <dgm:bulletEnabled val="1"/>
        </dgm:presLayoutVars>
      </dgm:prSet>
      <dgm:spPr/>
      <dgm:t>
        <a:bodyPr/>
        <a:lstStyle/>
        <a:p>
          <a:endParaRPr lang="es-MX"/>
        </a:p>
      </dgm:t>
    </dgm:pt>
    <dgm:pt modelId="{588250D7-7B32-46E0-8C47-05AE37420331}" type="pres">
      <dgm:prSet presAssocID="{D741FCDB-A1E7-4B43-993D-DFDDACE8351E}" presName="spacer" presStyleCnt="0"/>
      <dgm:spPr/>
    </dgm:pt>
    <dgm:pt modelId="{B0915591-1FA0-4F54-8A94-0EDE1A15C228}" type="pres">
      <dgm:prSet presAssocID="{910B585C-DB1F-47B7-9116-B82E542939BD}" presName="parentText" presStyleLbl="node1" presStyleIdx="6" presStyleCnt="7" custScaleY="51462" custLinFactY="13571" custLinFactNeighborX="-1020" custLinFactNeighborY="100000">
        <dgm:presLayoutVars>
          <dgm:chMax val="0"/>
          <dgm:bulletEnabled val="1"/>
        </dgm:presLayoutVars>
      </dgm:prSet>
      <dgm:spPr/>
      <dgm:t>
        <a:bodyPr/>
        <a:lstStyle/>
        <a:p>
          <a:endParaRPr lang="es-MX"/>
        </a:p>
      </dgm:t>
    </dgm:pt>
  </dgm:ptLst>
  <dgm:cxnLst>
    <dgm:cxn modelId="{FDE2D410-2A96-47A8-8D08-CA5463D56EE3}" srcId="{748F1FA5-B5C3-4453-93D6-C3A93967F4BD}" destId="{F0D0FBB7-EC4F-47DE-8404-384570D107A3}" srcOrd="0" destOrd="0" parTransId="{DDD6E6CC-8289-4954-A1FE-912DC448C902}" sibTransId="{1D7519EA-BB57-4624-BBF9-2FCD2CFF4532}"/>
    <dgm:cxn modelId="{8A93645E-72EF-476B-878D-941D7140C82C}" type="presOf" srcId="{CA87F5F7-4238-4F14-8AC3-2E36990EFAC8}" destId="{12AC1C43-8A1E-4542-8430-203EFBB5C83E}" srcOrd="0" destOrd="0" presId="urn:microsoft.com/office/officeart/2005/8/layout/vList2"/>
    <dgm:cxn modelId="{ADFC550A-88BA-48E1-904B-3C4E06D694DB}" type="presOf" srcId="{910B585C-DB1F-47B7-9116-B82E542939BD}" destId="{B0915591-1FA0-4F54-8A94-0EDE1A15C228}" srcOrd="0" destOrd="0" presId="urn:microsoft.com/office/officeart/2005/8/layout/vList2"/>
    <dgm:cxn modelId="{3C906642-5600-474D-868B-08CD125271AC}" srcId="{748F1FA5-B5C3-4453-93D6-C3A93967F4BD}" destId="{C12F543B-8958-4BFE-A7FD-DB01E643A24D}" srcOrd="4" destOrd="0" parTransId="{72364B0F-AAC3-413C-B500-BF98CB9246EC}" sibTransId="{54508E63-0894-4CAB-A434-8C8103AA4AAA}"/>
    <dgm:cxn modelId="{A600568C-3DDC-4A02-96BF-3A74F302D951}" srcId="{748F1FA5-B5C3-4453-93D6-C3A93967F4BD}" destId="{FBE1014F-823B-484F-A2F1-F0B5E2731ABF}" srcOrd="2" destOrd="0" parTransId="{BCCEB799-5AB6-45BA-9716-8885AEBC8B9D}" sibTransId="{0A0663FD-2EFF-4C59-BCAC-73D6C51CC3CF}"/>
    <dgm:cxn modelId="{D3E8392C-B53B-49A3-A9BC-C465DB38E576}" srcId="{748F1FA5-B5C3-4453-93D6-C3A93967F4BD}" destId="{C27BE6B7-ED0C-4915-96EA-AFAFB60B378F}" srcOrd="3" destOrd="0" parTransId="{59E80050-8C47-4AEB-AC4A-16C9DD37F85B}" sibTransId="{BC7EAC9D-2F95-499C-A977-AD5B92440011}"/>
    <dgm:cxn modelId="{A5CA23BB-F451-4B82-9EE5-AE77E9A7F8B8}" type="presOf" srcId="{C27BE6B7-ED0C-4915-96EA-AFAFB60B378F}" destId="{0CFD23C3-9044-42D3-9551-50BFF11DD9AD}" srcOrd="0" destOrd="0" presId="urn:microsoft.com/office/officeart/2005/8/layout/vList2"/>
    <dgm:cxn modelId="{21ECB118-3EBA-4938-B5C6-2130A3A50301}" srcId="{748F1FA5-B5C3-4453-93D6-C3A93967F4BD}" destId="{E33FA7FE-B03F-4FF0-AFC0-4BEFA909D5D4}" srcOrd="5" destOrd="0" parTransId="{5F50308F-EF88-4187-9809-62B5E1B4BE56}" sibTransId="{D741FCDB-A1E7-4B43-993D-DFDDACE8351E}"/>
    <dgm:cxn modelId="{DF5EC2EA-D551-4CBC-9052-AA641B173207}" type="presOf" srcId="{FBE1014F-823B-484F-A2F1-F0B5E2731ABF}" destId="{3FB8C122-C963-45E7-BB73-9D8763F58B5A}" srcOrd="0" destOrd="0" presId="urn:microsoft.com/office/officeart/2005/8/layout/vList2"/>
    <dgm:cxn modelId="{CA6CEEA6-A8A0-4C0C-8F44-670F87F41635}" type="presOf" srcId="{E33FA7FE-B03F-4FF0-AFC0-4BEFA909D5D4}" destId="{6F1F5044-7E4E-4114-BBBD-1D0F58E25FA2}" srcOrd="0" destOrd="0" presId="urn:microsoft.com/office/officeart/2005/8/layout/vList2"/>
    <dgm:cxn modelId="{403B384E-102B-4FB4-A141-8EA57B1B4B0A}" type="presOf" srcId="{C12F543B-8958-4BFE-A7FD-DB01E643A24D}" destId="{93A748A0-747D-47D9-A17B-F9D94E241739}" srcOrd="0" destOrd="0" presId="urn:microsoft.com/office/officeart/2005/8/layout/vList2"/>
    <dgm:cxn modelId="{6B3F6EB9-9237-4CDE-82A9-70E720D37BAC}" type="presOf" srcId="{F0D0FBB7-EC4F-47DE-8404-384570D107A3}" destId="{8AE445BC-46A1-4855-8EAD-691FC7720C2D}" srcOrd="0" destOrd="0" presId="urn:microsoft.com/office/officeart/2005/8/layout/vList2"/>
    <dgm:cxn modelId="{261E5AC7-8811-4A8F-AE1C-7959CFF8953E}" srcId="{748F1FA5-B5C3-4453-93D6-C3A93967F4BD}" destId="{910B585C-DB1F-47B7-9116-B82E542939BD}" srcOrd="6" destOrd="0" parTransId="{C521DCC2-CF26-4512-BD72-B84212B51E22}" sibTransId="{D6370C70-0768-4A0B-BD28-E882AFF0B131}"/>
    <dgm:cxn modelId="{10A8EFBC-07F9-4690-BE89-B4F46D59E1E1}" type="presOf" srcId="{748F1FA5-B5C3-4453-93D6-C3A93967F4BD}" destId="{983697A5-4170-4DE7-ABBD-4DC63215AA2F}" srcOrd="0" destOrd="0" presId="urn:microsoft.com/office/officeart/2005/8/layout/vList2"/>
    <dgm:cxn modelId="{99E811AD-12ED-4A1A-9296-1AC0A0270A32}" srcId="{748F1FA5-B5C3-4453-93D6-C3A93967F4BD}" destId="{CA87F5F7-4238-4F14-8AC3-2E36990EFAC8}" srcOrd="1" destOrd="0" parTransId="{13491EDB-9195-46DB-BAD4-0757761581F5}" sibTransId="{308B35B9-7621-44BA-9CC3-372D849A224F}"/>
    <dgm:cxn modelId="{4D4051D5-21AC-403B-B2DE-C9553797EDFC}" type="presParOf" srcId="{983697A5-4170-4DE7-ABBD-4DC63215AA2F}" destId="{8AE445BC-46A1-4855-8EAD-691FC7720C2D}" srcOrd="0" destOrd="0" presId="urn:microsoft.com/office/officeart/2005/8/layout/vList2"/>
    <dgm:cxn modelId="{D6A454D8-9C43-43BF-928C-8EBCD0705057}" type="presParOf" srcId="{983697A5-4170-4DE7-ABBD-4DC63215AA2F}" destId="{6E2FD502-CE94-4E48-96B5-7B934A15077B}" srcOrd="1" destOrd="0" presId="urn:microsoft.com/office/officeart/2005/8/layout/vList2"/>
    <dgm:cxn modelId="{1111FAED-B890-43CA-A394-43D97081DACA}" type="presParOf" srcId="{983697A5-4170-4DE7-ABBD-4DC63215AA2F}" destId="{12AC1C43-8A1E-4542-8430-203EFBB5C83E}" srcOrd="2" destOrd="0" presId="urn:microsoft.com/office/officeart/2005/8/layout/vList2"/>
    <dgm:cxn modelId="{5A48D1F9-69B3-4429-867C-A5593ECA7EEA}" type="presParOf" srcId="{983697A5-4170-4DE7-ABBD-4DC63215AA2F}" destId="{20BA9229-0945-48BA-BC50-D69E4EC8BB16}" srcOrd="3" destOrd="0" presId="urn:microsoft.com/office/officeart/2005/8/layout/vList2"/>
    <dgm:cxn modelId="{FC8CA448-35EE-4CCD-A2C8-4A962B51B6E2}" type="presParOf" srcId="{983697A5-4170-4DE7-ABBD-4DC63215AA2F}" destId="{3FB8C122-C963-45E7-BB73-9D8763F58B5A}" srcOrd="4" destOrd="0" presId="urn:microsoft.com/office/officeart/2005/8/layout/vList2"/>
    <dgm:cxn modelId="{CC59056C-D60B-44D2-B041-0BF187D523B9}" type="presParOf" srcId="{983697A5-4170-4DE7-ABBD-4DC63215AA2F}" destId="{CDA8C287-BAE5-497B-99E4-D0590C5DA072}" srcOrd="5" destOrd="0" presId="urn:microsoft.com/office/officeart/2005/8/layout/vList2"/>
    <dgm:cxn modelId="{86388AAA-94A7-4C86-BC9E-1DB7A3AE381D}" type="presParOf" srcId="{983697A5-4170-4DE7-ABBD-4DC63215AA2F}" destId="{0CFD23C3-9044-42D3-9551-50BFF11DD9AD}" srcOrd="6" destOrd="0" presId="urn:microsoft.com/office/officeart/2005/8/layout/vList2"/>
    <dgm:cxn modelId="{49D705D6-ED2B-4CBF-997E-2CDBDED42977}" type="presParOf" srcId="{983697A5-4170-4DE7-ABBD-4DC63215AA2F}" destId="{57128FF1-A3D9-4F5D-A87B-E29E6535F8AD}" srcOrd="7" destOrd="0" presId="urn:microsoft.com/office/officeart/2005/8/layout/vList2"/>
    <dgm:cxn modelId="{288B5C1A-1C08-4A22-993F-0CE5DEB61128}" type="presParOf" srcId="{983697A5-4170-4DE7-ABBD-4DC63215AA2F}" destId="{93A748A0-747D-47D9-A17B-F9D94E241739}" srcOrd="8" destOrd="0" presId="urn:microsoft.com/office/officeart/2005/8/layout/vList2"/>
    <dgm:cxn modelId="{8E400CC7-E781-458D-A6F7-7A6A5E09DEF7}" type="presParOf" srcId="{983697A5-4170-4DE7-ABBD-4DC63215AA2F}" destId="{AE19C6E5-A496-4F2D-8DB5-4D5BA928A87B}" srcOrd="9" destOrd="0" presId="urn:microsoft.com/office/officeart/2005/8/layout/vList2"/>
    <dgm:cxn modelId="{09B219DB-2464-426D-9D22-BCFBB34CC8D0}" type="presParOf" srcId="{983697A5-4170-4DE7-ABBD-4DC63215AA2F}" destId="{6F1F5044-7E4E-4114-BBBD-1D0F58E25FA2}" srcOrd="10" destOrd="0" presId="urn:microsoft.com/office/officeart/2005/8/layout/vList2"/>
    <dgm:cxn modelId="{E4702B77-AA2B-4731-B4D9-5399DFF80185}" type="presParOf" srcId="{983697A5-4170-4DE7-ABBD-4DC63215AA2F}" destId="{588250D7-7B32-46E0-8C47-05AE37420331}" srcOrd="11" destOrd="0" presId="urn:microsoft.com/office/officeart/2005/8/layout/vList2"/>
    <dgm:cxn modelId="{CD1613BE-47D3-4492-8A57-AE74609AB7F7}" type="presParOf" srcId="{983697A5-4170-4DE7-ABBD-4DC63215AA2F}" destId="{B0915591-1FA0-4F54-8A94-0EDE1A15C228}" srcOrd="12" destOrd="0" presId="urn:microsoft.com/office/officeart/2005/8/layout/vList2"/>
  </dgm:cxnLst>
  <dgm:bg>
    <a:noFill/>
  </dgm:bg>
  <dgm:whole>
    <a:ln>
      <a:no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DC4CA3-F827-4FFD-B198-512F92D1585D}" type="datetimeFigureOut">
              <a:rPr lang="es-MX" smtClean="0"/>
              <a:pPr/>
              <a:t>06/03/2015</a:t>
            </a:fld>
            <a:endParaRPr lang="es-MX"/>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A38AC5-2028-4E8F-99B7-98F54B15D002}" type="slidenum">
              <a:rPr lang="es-MX" smtClean="0"/>
              <a:pPr/>
              <a:t>‹Nº›</a:t>
            </a:fld>
            <a:endParaRPr lang="es-MX"/>
          </a:p>
        </p:txBody>
      </p:sp>
    </p:spTree>
    <p:extLst>
      <p:ext uri="{BB962C8B-B14F-4D97-AF65-F5344CB8AC3E}">
        <p14:creationId xmlns:p14="http://schemas.microsoft.com/office/powerpoint/2010/main" xmlns="" val="695097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29699"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MX" smtClean="0"/>
          </a:p>
        </p:txBody>
      </p:sp>
      <p:sp>
        <p:nvSpPr>
          <p:cNvPr id="29700"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F695BCD-2E92-4C8E-986E-7FCDD6F0C015}" type="slidenum">
              <a:rPr lang="es-MX" smtClean="0"/>
              <a:pPr/>
              <a:t>21</a:t>
            </a:fld>
            <a:endParaRPr lang="es-MX" smtClean="0"/>
          </a:p>
        </p:txBody>
      </p:sp>
    </p:spTree>
    <p:extLst>
      <p:ext uri="{BB962C8B-B14F-4D97-AF65-F5344CB8AC3E}">
        <p14:creationId xmlns:p14="http://schemas.microsoft.com/office/powerpoint/2010/main" xmlns="" val="27341000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1"/>
      </p:bgRef>
    </p:bg>
    <p:spTree>
      <p:nvGrpSpPr>
        <p:cNvPr id="1" name=""/>
        <p:cNvGrpSpPr/>
        <p:nvPr/>
      </p:nvGrpSpPr>
      <p:grpSpPr>
        <a:xfrm>
          <a:off x="0" y="0"/>
          <a:ext cx="0" cy="0"/>
          <a:chOff x="0" y="0"/>
          <a:chExt cx="0" cy="0"/>
        </a:xfrm>
      </p:grpSpPr>
      <p:sp>
        <p:nvSpPr>
          <p:cNvPr id="8" name="7 Rectángulo"/>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Título"/>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smtClean="0"/>
              <a:t>Haga clic para modificar el estilo de título del patrón</a:t>
            </a:r>
            <a:endParaRPr kumimoji="0"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31" name="30 Marcador de fecha"/>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028BE0B2-D3C5-4F1A-BC36-11827203DEC4}" type="datetimeFigureOut">
              <a:rPr lang="es-MX" smtClean="0"/>
              <a:pPr/>
              <a:t>06/03/2015</a:t>
            </a:fld>
            <a:endParaRPr lang="es-MX"/>
          </a:p>
        </p:txBody>
      </p:sp>
      <p:sp>
        <p:nvSpPr>
          <p:cNvPr id="18" name="17 Marcador de pie de página"/>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MX"/>
          </a:p>
        </p:txBody>
      </p:sp>
      <p:sp>
        <p:nvSpPr>
          <p:cNvPr id="29" name="28 Marcador de número de diapositiva"/>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144EE59-DB86-457D-BC18-CDBCD44B5D10}"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28BE0B2-D3C5-4F1A-BC36-11827203DEC4}" type="datetimeFigureOut">
              <a:rPr lang="es-MX" smtClean="0"/>
              <a:pPr/>
              <a:t>06/03/2015</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D144EE59-DB86-457D-BC18-CDBCD44B5D10}"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2"/>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242816" y="6557946"/>
            <a:ext cx="2002464" cy="226902"/>
          </a:xfrm>
        </p:spPr>
        <p:txBody>
          <a:bodyPr/>
          <a:lstStyle>
            <a:extLst/>
          </a:lstStyle>
          <a:p>
            <a:fld id="{028BE0B2-D3C5-4F1A-BC36-11827203DEC4}" type="datetimeFigureOut">
              <a:rPr lang="es-MX" smtClean="0"/>
              <a:pPr/>
              <a:t>06/03/2015</a:t>
            </a:fld>
            <a:endParaRPr lang="es-MX"/>
          </a:p>
        </p:txBody>
      </p:sp>
      <p:sp>
        <p:nvSpPr>
          <p:cNvPr id="5" name="4 Marcador de pie de página"/>
          <p:cNvSpPr>
            <a:spLocks noGrp="1"/>
          </p:cNvSpPr>
          <p:nvPr>
            <p:ph type="ftr" sz="quarter" idx="11"/>
          </p:nvPr>
        </p:nvSpPr>
        <p:spPr>
          <a:xfrm>
            <a:off x="457200" y="6556248"/>
            <a:ext cx="3657600" cy="228600"/>
          </a:xfrm>
        </p:spPr>
        <p:txBody>
          <a:bodyPr/>
          <a:lstStyle>
            <a:extLst/>
          </a:lstStyle>
          <a:p>
            <a:endParaRPr lang="es-MX"/>
          </a:p>
        </p:txBody>
      </p:sp>
      <p:sp>
        <p:nvSpPr>
          <p:cNvPr id="6" name="5 Marcador de número de diapositiva"/>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144EE59-DB86-457D-BC18-CDBCD44B5D10}"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28BE0B2-D3C5-4F1A-BC36-11827203DEC4}" type="datetimeFigureOut">
              <a:rPr lang="es-MX" smtClean="0"/>
              <a:pPr/>
              <a:t>06/03/2015</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D144EE59-DB86-457D-BC18-CDBCD44B5D10}"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028BE0B2-D3C5-4F1A-BC36-11827203DEC4}" type="datetimeFigureOut">
              <a:rPr lang="es-MX" smtClean="0"/>
              <a:pPr/>
              <a:t>06/03/2015</a:t>
            </a:fld>
            <a:endParaRPr lang="es-MX"/>
          </a:p>
        </p:txBody>
      </p:sp>
      <p:sp>
        <p:nvSpPr>
          <p:cNvPr id="5" name="4 Marcador de pie de página"/>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MX"/>
          </a:p>
        </p:txBody>
      </p:sp>
      <p:sp>
        <p:nvSpPr>
          <p:cNvPr id="6" name="5 Marcador de número de diapositiva"/>
          <p:cNvSpPr>
            <a:spLocks noGrp="1"/>
          </p:cNvSpPr>
          <p:nvPr>
            <p:ph type="sldNum" sz="quarter" idx="12"/>
          </p:nvPr>
        </p:nvSpPr>
        <p:spPr>
          <a:xfrm>
            <a:off x="6733952" y="6555112"/>
            <a:ext cx="588336" cy="228600"/>
          </a:xfrm>
        </p:spPr>
        <p:txBody>
          <a:bodyPr/>
          <a:lstStyle>
            <a:extLst/>
          </a:lstStyle>
          <a:p>
            <a:fld id="{D144EE59-DB86-457D-BC18-CDBCD44B5D10}"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028BE0B2-D3C5-4F1A-BC36-11827203DEC4}" type="datetimeFigureOut">
              <a:rPr lang="es-MX" smtClean="0"/>
              <a:pPr/>
              <a:t>06/03/2015</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D144EE59-DB86-457D-BC18-CDBCD44B5D10}"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028BE0B2-D3C5-4F1A-BC36-11827203DEC4}" type="datetimeFigureOut">
              <a:rPr lang="es-MX" smtClean="0"/>
              <a:pPr/>
              <a:t>06/03/2015</a:t>
            </a:fld>
            <a:endParaRPr lang="es-MX"/>
          </a:p>
        </p:txBody>
      </p:sp>
      <p:sp>
        <p:nvSpPr>
          <p:cNvPr id="8" name="7 Marcador de pie de página"/>
          <p:cNvSpPr>
            <a:spLocks noGrp="1"/>
          </p:cNvSpPr>
          <p:nvPr>
            <p:ph type="ftr" sz="quarter" idx="11"/>
          </p:nvPr>
        </p:nvSpPr>
        <p:spPr/>
        <p:txBody>
          <a:bodyPr/>
          <a:lstStyle>
            <a:extLst/>
          </a:lstStyle>
          <a:p>
            <a:endParaRPr lang="es-MX"/>
          </a:p>
        </p:txBody>
      </p:sp>
      <p:sp>
        <p:nvSpPr>
          <p:cNvPr id="9" name="8 Marcador de número de diapositiva"/>
          <p:cNvSpPr>
            <a:spLocks noGrp="1"/>
          </p:cNvSpPr>
          <p:nvPr>
            <p:ph type="sldNum" sz="quarter" idx="12"/>
          </p:nvPr>
        </p:nvSpPr>
        <p:spPr/>
        <p:txBody>
          <a:bodyPr/>
          <a:lstStyle>
            <a:extLst/>
          </a:lstStyle>
          <a:p>
            <a:fld id="{D144EE59-DB86-457D-BC18-CDBCD44B5D10}"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028BE0B2-D3C5-4F1A-BC36-11827203DEC4}" type="datetimeFigureOut">
              <a:rPr lang="es-MX" smtClean="0"/>
              <a:pPr/>
              <a:t>06/03/2015</a:t>
            </a:fld>
            <a:endParaRPr lang="es-MX"/>
          </a:p>
        </p:txBody>
      </p:sp>
      <p:sp>
        <p:nvSpPr>
          <p:cNvPr id="4" name="3 Marcador de pie de página"/>
          <p:cNvSpPr>
            <a:spLocks noGrp="1"/>
          </p:cNvSpPr>
          <p:nvPr>
            <p:ph type="ftr" sz="quarter" idx="11"/>
          </p:nvPr>
        </p:nvSpPr>
        <p:spPr/>
        <p:txBody>
          <a:bodyPr/>
          <a:lstStyle>
            <a:extLst/>
          </a:lstStyle>
          <a:p>
            <a:endParaRPr lang="es-MX"/>
          </a:p>
        </p:txBody>
      </p:sp>
      <p:sp>
        <p:nvSpPr>
          <p:cNvPr id="5" name="4 Marcador de número de diapositiva"/>
          <p:cNvSpPr>
            <a:spLocks noGrp="1"/>
          </p:cNvSpPr>
          <p:nvPr>
            <p:ph type="sldNum" sz="quarter" idx="12"/>
          </p:nvPr>
        </p:nvSpPr>
        <p:spPr/>
        <p:txBody>
          <a:bodyPr/>
          <a:lstStyle>
            <a:extLst/>
          </a:lstStyle>
          <a:p>
            <a:fld id="{D144EE59-DB86-457D-BC18-CDBCD44B5D10}"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solidFill>
                  <a:schemeClr val="tx2"/>
                </a:solidFill>
              </a:defRPr>
            </a:lvl1pPr>
            <a:extLst/>
          </a:lstStyle>
          <a:p>
            <a:fld id="{028BE0B2-D3C5-4F1A-BC36-11827203DEC4}" type="datetimeFigureOut">
              <a:rPr lang="es-MX" smtClean="0"/>
              <a:pPr/>
              <a:t>06/03/2015</a:t>
            </a:fld>
            <a:endParaRPr lang="es-MX"/>
          </a:p>
        </p:txBody>
      </p:sp>
      <p:sp>
        <p:nvSpPr>
          <p:cNvPr id="3" name="2 Marcador de pie de página"/>
          <p:cNvSpPr>
            <a:spLocks noGrp="1"/>
          </p:cNvSpPr>
          <p:nvPr>
            <p:ph type="ftr" sz="quarter" idx="11"/>
          </p:nvPr>
        </p:nvSpPr>
        <p:spPr/>
        <p:txBody>
          <a:bodyPr/>
          <a:lstStyle>
            <a:lvl1pPr>
              <a:defRPr>
                <a:solidFill>
                  <a:schemeClr val="tx2"/>
                </a:solidFill>
              </a:defRPr>
            </a:lvl1pPr>
            <a:extLst/>
          </a:lstStyle>
          <a:p>
            <a:endParaRPr lang="es-MX"/>
          </a:p>
        </p:txBody>
      </p:sp>
      <p:sp>
        <p:nvSpPr>
          <p:cNvPr id="4" name="3 Marcador de número de diapositiva"/>
          <p:cNvSpPr>
            <a:spLocks noGrp="1"/>
          </p:cNvSpPr>
          <p:nvPr>
            <p:ph type="sldNum" sz="quarter" idx="12"/>
          </p:nvPr>
        </p:nvSpPr>
        <p:spPr/>
        <p:txBody>
          <a:bodyPr/>
          <a:lstStyle>
            <a:extLst/>
          </a:lstStyle>
          <a:p>
            <a:fld id="{D144EE59-DB86-457D-BC18-CDBCD44B5D10}"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028BE0B2-D3C5-4F1A-BC36-11827203DEC4}" type="datetimeFigureOut">
              <a:rPr lang="es-MX" smtClean="0"/>
              <a:pPr/>
              <a:t>06/03/2015</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D144EE59-DB86-457D-BC18-CDBCD44B5D10}"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2"/>
      </p:bgRef>
    </p:bg>
    <p:spTree>
      <p:nvGrpSpPr>
        <p:cNvPr id="1" name=""/>
        <p:cNvGrpSpPr/>
        <p:nvPr/>
      </p:nvGrpSpPr>
      <p:grpSpPr>
        <a:xfrm>
          <a:off x="0" y="0"/>
          <a:ext cx="0" cy="0"/>
          <a:chOff x="0" y="0"/>
          <a:chExt cx="0" cy="0"/>
        </a:xfrm>
      </p:grpSpPr>
      <p:sp>
        <p:nvSpPr>
          <p:cNvPr id="8" name="7 Rectángulo"/>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smtClean="0"/>
              <a:t>Haga clic para modificar el estilo de título del patrón</a:t>
            </a:r>
            <a:endParaRPr kumimoji="0"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smtClean="0"/>
              <a:t>Haga clic para modificar el estilo de texto del patrón</a:t>
            </a:r>
          </a:p>
        </p:txBody>
      </p:sp>
      <p:sp>
        <p:nvSpPr>
          <p:cNvPr id="5" name="4 Marcador de fecha"/>
          <p:cNvSpPr>
            <a:spLocks noGrp="1"/>
          </p:cNvSpPr>
          <p:nvPr>
            <p:ph type="dt" sz="half" idx="10"/>
          </p:nvPr>
        </p:nvSpPr>
        <p:spPr/>
        <p:txBody>
          <a:bodyPr/>
          <a:lstStyle>
            <a:extLst/>
          </a:lstStyle>
          <a:p>
            <a:fld id="{028BE0B2-D3C5-4F1A-BC36-11827203DEC4}" type="datetimeFigureOut">
              <a:rPr lang="es-MX" smtClean="0"/>
              <a:pPr/>
              <a:t>06/03/2015</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D144EE59-DB86-457D-BC18-CDBCD44B5D10}" type="slidenum">
              <a:rPr lang="es-MX" smtClean="0"/>
              <a:pPr/>
              <a:t>‹Nº›</a:t>
            </a:fld>
            <a:endParaRPr lang="es-MX"/>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smtClean="0"/>
              <a:t>Haga clic en el icono para agregar una imagen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título"/>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s-ES" smtClean="0"/>
              <a:t>Haga clic para modificar el estilo de título del patrón</a:t>
            </a:r>
            <a:endParaRPr kumimoji="0" lang="en-US"/>
          </a:p>
        </p:txBody>
      </p:sp>
      <p:sp>
        <p:nvSpPr>
          <p:cNvPr id="31" name="30 Marcador de texto"/>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7" name="26 Marcador de fecha"/>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028BE0B2-D3C5-4F1A-BC36-11827203DEC4}" type="datetimeFigureOut">
              <a:rPr lang="es-MX" smtClean="0"/>
              <a:pPr/>
              <a:t>06/03/2015</a:t>
            </a:fld>
            <a:endParaRPr lang="es-MX"/>
          </a:p>
        </p:txBody>
      </p:sp>
      <p:sp>
        <p:nvSpPr>
          <p:cNvPr id="4" name="3 Marcador de pie de página"/>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MX"/>
          </a:p>
        </p:txBody>
      </p:sp>
      <p:sp>
        <p:nvSpPr>
          <p:cNvPr id="16" name="15 Marcador de número de diapositiva"/>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144EE59-DB86-457D-BC18-CDBCD44B5D10}"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8.xml"/><Relationship Id="rId4" Type="http://schemas.openxmlformats.org/officeDocument/2006/relationships/image" Target="../media/image18.jpeg"/></Relationships>
</file>

<file path=ppt/slides/_rels/slide1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0" y="0"/>
            <a:ext cx="9144000" cy="6858000"/>
          </a:xfrm>
          <a:prstGeom prst="rect">
            <a:avLst/>
          </a:prstGeom>
          <a:gradFill>
            <a:gsLst>
              <a:gs pos="0">
                <a:schemeClr val="accent2">
                  <a:lumMod val="50000"/>
                </a:schemeClr>
              </a:gs>
              <a:gs pos="74000">
                <a:schemeClr val="accent1">
                  <a:lumMod val="45000"/>
                  <a:lumOff val="55000"/>
                </a:schemeClr>
              </a:gs>
              <a:gs pos="83000">
                <a:schemeClr val="accent1">
                  <a:lumMod val="45000"/>
                  <a:lumOff val="55000"/>
                </a:schemeClr>
              </a:gs>
              <a:gs pos="91500">
                <a:schemeClr val="tx2">
                  <a:lumMod val="75000"/>
                </a:schemeClr>
              </a:gs>
              <a:gs pos="100000">
                <a:schemeClr val="accent1">
                  <a:lumMod val="30000"/>
                  <a:lumOff val="70000"/>
                </a:schemeClr>
              </a:gs>
            </a:gsLst>
            <a:lin ang="5400000" scaled="1"/>
          </a:gra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Imagen 5"/>
          <p:cNvPicPr>
            <a:picLocks noChangeAspect="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xmlns="" val="0"/>
              </a:ext>
            </a:extLst>
          </a:blip>
          <a:stretch>
            <a:fillRect/>
          </a:stretch>
        </p:blipFill>
        <p:spPr>
          <a:xfrm>
            <a:off x="2123728" y="188640"/>
            <a:ext cx="5188946" cy="347122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3 Título"/>
          <p:cNvSpPr>
            <a:spLocks noGrp="1"/>
          </p:cNvSpPr>
          <p:nvPr>
            <p:ph type="title" idx="4294967295"/>
          </p:nvPr>
        </p:nvSpPr>
        <p:spPr>
          <a:xfrm>
            <a:off x="390646" y="3270823"/>
            <a:ext cx="8750765" cy="1894179"/>
          </a:xfrm>
          <a:noFill/>
        </p:spPr>
        <p:txBody>
          <a:bodyPr>
            <a:normAutofit/>
          </a:bodyPr>
          <a:lstStyle/>
          <a:p>
            <a:pPr algn="ctr"/>
            <a:r>
              <a:rPr lang="es-MX" sz="4400" dirty="0">
                <a:ln w="500">
                  <a:solidFill>
                    <a:schemeClr val="tx2">
                      <a:lumMod val="50000"/>
                    </a:schemeClr>
                  </a:solidFill>
                </a:ln>
                <a:gradFill flip="none" rotWithShape="1">
                  <a:gsLst>
                    <a:gs pos="0">
                      <a:schemeClr val="accent5">
                        <a:lumMod val="60000"/>
                        <a:lumOff val="40000"/>
                        <a:shade val="30000"/>
                        <a:satMod val="115000"/>
                      </a:schemeClr>
                    </a:gs>
                    <a:gs pos="50000">
                      <a:schemeClr val="accent5">
                        <a:lumMod val="60000"/>
                        <a:lumOff val="40000"/>
                        <a:shade val="67500"/>
                        <a:satMod val="115000"/>
                      </a:schemeClr>
                    </a:gs>
                    <a:gs pos="100000">
                      <a:schemeClr val="accent5">
                        <a:lumMod val="60000"/>
                        <a:lumOff val="40000"/>
                        <a:shade val="100000"/>
                        <a:satMod val="115000"/>
                      </a:schemeClr>
                    </a:gs>
                  </a:gsLst>
                  <a:lin ang="5400000" scaled="1"/>
                  <a:tileRect/>
                </a:gradFill>
                <a:effectLst>
                  <a:glow rad="63500">
                    <a:schemeClr val="accent2">
                      <a:satMod val="175000"/>
                      <a:alpha val="40000"/>
                    </a:schemeClr>
                  </a:glow>
                </a:effectLst>
                <a:latin typeface="Impact" panose="020B0806030902050204" pitchFamily="34" charset="0"/>
              </a:rPr>
              <a:t>8 DE MARZO</a:t>
            </a:r>
            <a:br>
              <a:rPr lang="es-MX" sz="4400" dirty="0">
                <a:ln w="500">
                  <a:solidFill>
                    <a:schemeClr val="tx2">
                      <a:lumMod val="50000"/>
                    </a:schemeClr>
                  </a:solidFill>
                </a:ln>
                <a:gradFill flip="none" rotWithShape="1">
                  <a:gsLst>
                    <a:gs pos="0">
                      <a:schemeClr val="accent5">
                        <a:lumMod val="60000"/>
                        <a:lumOff val="40000"/>
                        <a:shade val="30000"/>
                        <a:satMod val="115000"/>
                      </a:schemeClr>
                    </a:gs>
                    <a:gs pos="50000">
                      <a:schemeClr val="accent5">
                        <a:lumMod val="60000"/>
                        <a:lumOff val="40000"/>
                        <a:shade val="67500"/>
                        <a:satMod val="115000"/>
                      </a:schemeClr>
                    </a:gs>
                    <a:gs pos="100000">
                      <a:schemeClr val="accent5">
                        <a:lumMod val="60000"/>
                        <a:lumOff val="40000"/>
                        <a:shade val="100000"/>
                        <a:satMod val="115000"/>
                      </a:schemeClr>
                    </a:gs>
                  </a:gsLst>
                  <a:lin ang="5400000" scaled="1"/>
                  <a:tileRect/>
                </a:gradFill>
                <a:effectLst>
                  <a:glow rad="63500">
                    <a:schemeClr val="accent2">
                      <a:satMod val="175000"/>
                      <a:alpha val="40000"/>
                    </a:schemeClr>
                  </a:glow>
                </a:effectLst>
                <a:latin typeface="Impact" panose="020B0806030902050204" pitchFamily="34" charset="0"/>
              </a:rPr>
            </a:br>
            <a:r>
              <a:rPr lang="es-MX" sz="4400" dirty="0">
                <a:ln w="500">
                  <a:solidFill>
                    <a:schemeClr val="tx2">
                      <a:lumMod val="50000"/>
                    </a:schemeClr>
                  </a:solidFill>
                </a:ln>
                <a:gradFill flip="none" rotWithShape="1">
                  <a:gsLst>
                    <a:gs pos="0">
                      <a:schemeClr val="accent5">
                        <a:lumMod val="60000"/>
                        <a:lumOff val="40000"/>
                        <a:shade val="30000"/>
                        <a:satMod val="115000"/>
                      </a:schemeClr>
                    </a:gs>
                    <a:gs pos="50000">
                      <a:schemeClr val="accent5">
                        <a:lumMod val="60000"/>
                        <a:lumOff val="40000"/>
                        <a:shade val="67500"/>
                        <a:satMod val="115000"/>
                      </a:schemeClr>
                    </a:gs>
                    <a:gs pos="100000">
                      <a:schemeClr val="accent5">
                        <a:lumMod val="60000"/>
                        <a:lumOff val="40000"/>
                        <a:shade val="100000"/>
                        <a:satMod val="115000"/>
                      </a:schemeClr>
                    </a:gs>
                  </a:gsLst>
                  <a:lin ang="5400000" scaled="1"/>
                  <a:tileRect/>
                </a:gradFill>
                <a:effectLst>
                  <a:glow rad="63500">
                    <a:schemeClr val="accent2">
                      <a:satMod val="175000"/>
                      <a:alpha val="40000"/>
                    </a:schemeClr>
                  </a:glow>
                </a:effectLst>
                <a:latin typeface="Impact" panose="020B0806030902050204" pitchFamily="34" charset="0"/>
              </a:rPr>
              <a:t>DÍA INTERNACIONAL DE LA MUJER</a:t>
            </a:r>
          </a:p>
        </p:txBody>
      </p:sp>
      <p:sp>
        <p:nvSpPr>
          <p:cNvPr id="5" name="4 Subtítulo"/>
          <p:cNvSpPr>
            <a:spLocks noGrp="1"/>
          </p:cNvSpPr>
          <p:nvPr>
            <p:ph type="body" sz="half" idx="4294967295"/>
          </p:nvPr>
        </p:nvSpPr>
        <p:spPr>
          <a:xfrm>
            <a:off x="2123728" y="4759130"/>
            <a:ext cx="5188945" cy="1920875"/>
          </a:xfrm>
        </p:spPr>
        <p:txBody>
          <a:bodyPr>
            <a:normAutofit fontScale="40000" lnSpcReduction="20000"/>
          </a:bodyPr>
          <a:lstStyle/>
          <a:p>
            <a:endParaRPr lang="es-MX" sz="3600" dirty="0" smtClean="0">
              <a:solidFill>
                <a:schemeClr val="tx1"/>
              </a:solidFill>
            </a:endParaRPr>
          </a:p>
          <a:p>
            <a:endParaRPr lang="es-MX" sz="4500" dirty="0">
              <a:solidFill>
                <a:schemeClr val="bg1">
                  <a:lumMod val="95000"/>
                </a:schemeClr>
              </a:solidFill>
            </a:endParaRPr>
          </a:p>
          <a:p>
            <a:pPr marL="0" indent="0" algn="ctr">
              <a:buNone/>
            </a:pPr>
            <a:r>
              <a:rPr lang="es-ES_tradnl" sz="4500" b="1" dirty="0">
                <a:solidFill>
                  <a:schemeClr val="bg1">
                    <a:lumMod val="95000"/>
                  </a:schemeClr>
                </a:solidFill>
                <a:latin typeface="Arial" panose="020B0604020202020204" pitchFamily="34" charset="0"/>
                <a:cs typeface="Arial" panose="020B0604020202020204" pitchFamily="34" charset="0"/>
              </a:rPr>
              <a:t>“Empoderando a las Mujeres, Empoderando a la Humanidad: ¡Imagínalo</a:t>
            </a:r>
            <a:r>
              <a:rPr lang="es-ES_tradnl" sz="4500" b="1" dirty="0" smtClean="0">
                <a:solidFill>
                  <a:schemeClr val="bg1">
                    <a:lumMod val="95000"/>
                  </a:schemeClr>
                </a:solidFill>
                <a:latin typeface="Arial" panose="020B0604020202020204" pitchFamily="34" charset="0"/>
                <a:cs typeface="Arial" panose="020B0604020202020204" pitchFamily="34" charset="0"/>
              </a:rPr>
              <a:t>!”</a:t>
            </a:r>
          </a:p>
          <a:p>
            <a:pPr marL="0" indent="0" algn="ctr">
              <a:buNone/>
            </a:pPr>
            <a:r>
              <a:rPr lang="es-ES_tradnl" sz="4500" b="1" dirty="0" smtClean="0">
                <a:solidFill>
                  <a:schemeClr val="bg1">
                    <a:lumMod val="95000"/>
                  </a:schemeClr>
                </a:solidFill>
                <a:latin typeface="Arial" panose="020B0604020202020204" pitchFamily="34" charset="0"/>
                <a:cs typeface="Arial" panose="020B0604020202020204" pitchFamily="34" charset="0"/>
              </a:rPr>
              <a:t>MAESTRA CARMEN MARIN LEVARIO </a:t>
            </a:r>
            <a:endParaRPr lang="es-MX" sz="4500" dirty="0">
              <a:solidFill>
                <a:schemeClr val="bg1">
                  <a:lumMod val="95000"/>
                </a:schemeClr>
              </a:solidFill>
              <a:latin typeface="Arial" panose="020B0604020202020204" pitchFamily="34" charset="0"/>
              <a:cs typeface="Arial" panose="020B0604020202020204" pitchFamily="34" charset="0"/>
            </a:endParaRPr>
          </a:p>
          <a:p>
            <a:pPr algn="just"/>
            <a:endParaRPr lang="es-ES_tradnl" sz="1900" dirty="0" smtClean="0">
              <a:latin typeface="Arial Black" panose="020B0A04020102020204" pitchFamily="34" charset="0"/>
            </a:endParaRPr>
          </a:p>
          <a:p>
            <a:pPr marL="0" indent="0" algn="ctr">
              <a:buNone/>
            </a:pPr>
            <a:r>
              <a:rPr lang="es-ES_tradnl" sz="3500" dirty="0" smtClean="0">
                <a:solidFill>
                  <a:schemeClr val="bg1">
                    <a:lumMod val="95000"/>
                  </a:schemeClr>
                </a:solidFill>
                <a:latin typeface="Arial Black" panose="020B0A04020102020204" pitchFamily="34" charset="0"/>
              </a:rPr>
              <a:t>Tuxtla Gutiérrez, Chiapas; a 6 de marzo de 2015 </a:t>
            </a:r>
            <a:r>
              <a:rPr lang="es-ES_tradnl" sz="2500" dirty="0">
                <a:solidFill>
                  <a:schemeClr val="bg1">
                    <a:lumMod val="95000"/>
                  </a:schemeClr>
                </a:solidFill>
                <a:latin typeface="Arial Black" panose="020B0A04020102020204" pitchFamily="34" charset="0"/>
              </a:rPr>
              <a:t> </a:t>
            </a:r>
            <a:endParaRPr lang="es-MX" sz="2500" dirty="0">
              <a:solidFill>
                <a:schemeClr val="bg1">
                  <a:lumMod val="95000"/>
                </a:schemeClr>
              </a:solidFill>
              <a:latin typeface="Arial Black" panose="020B0A04020102020204" pitchFamily="34" charset="0"/>
            </a:endParaRPr>
          </a:p>
        </p:txBody>
      </p:sp>
    </p:spTree>
    <p:extLst>
      <p:ext uri="{BB962C8B-B14F-4D97-AF65-F5344CB8AC3E}">
        <p14:creationId xmlns:p14="http://schemas.microsoft.com/office/powerpoint/2010/main" xmlns="" val="3776959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88640"/>
            <a:ext cx="7242048" cy="1143000"/>
          </a:xfrm>
        </p:spPr>
        <p:txBody>
          <a:bodyPr>
            <a:normAutofit/>
          </a:bodyPr>
          <a:lstStyle/>
          <a:p>
            <a:r>
              <a:rPr lang="es-MX" sz="2800" b="1" dirty="0" smtClean="0"/>
              <a:t>Amnistía Internacional, sostiene que en México y el resto de América Latina</a:t>
            </a:r>
            <a:endParaRPr lang="es-MX" sz="2800" b="1" dirty="0"/>
          </a:p>
        </p:txBody>
      </p:sp>
      <p:sp>
        <p:nvSpPr>
          <p:cNvPr id="4" name="3 Marcador de texto"/>
          <p:cNvSpPr>
            <a:spLocks noGrp="1"/>
          </p:cNvSpPr>
          <p:nvPr>
            <p:ph sz="half" idx="1"/>
          </p:nvPr>
        </p:nvSpPr>
        <p:spPr>
          <a:xfrm>
            <a:off x="457200" y="1600200"/>
            <a:ext cx="7499176" cy="4525963"/>
          </a:xfrm>
        </p:spPr>
        <p:txBody>
          <a:bodyPr>
            <a:noAutofit/>
          </a:bodyPr>
          <a:lstStyle/>
          <a:p>
            <a:pPr algn="ctr">
              <a:lnSpc>
                <a:spcPct val="114000"/>
              </a:lnSpc>
              <a:buFont typeface="Wingdings" pitchFamily="2" charset="2"/>
              <a:buChar char="v"/>
            </a:pPr>
            <a:r>
              <a:rPr lang="es-MX" sz="2400" dirty="0"/>
              <a:t>L</a:t>
            </a:r>
            <a:r>
              <a:rPr lang="es-MX" sz="2400" dirty="0" smtClean="0"/>
              <a:t>as mujeres se enfrentan todos los días con una realidad de discriminación e injusticia, e incluso a un peligro de muerte por el hecho de pertenecer al sexo femenino.</a:t>
            </a:r>
          </a:p>
          <a:p>
            <a:pPr algn="ctr">
              <a:lnSpc>
                <a:spcPct val="114000"/>
              </a:lnSpc>
              <a:buFont typeface="Wingdings" pitchFamily="2" charset="2"/>
              <a:buChar char="v"/>
            </a:pPr>
            <a:endParaRPr lang="es-MX" sz="2400" dirty="0" smtClean="0"/>
          </a:p>
          <a:p>
            <a:pPr algn="ctr">
              <a:lnSpc>
                <a:spcPct val="114000"/>
              </a:lnSpc>
              <a:buFont typeface="Wingdings" pitchFamily="2" charset="2"/>
              <a:buChar char="v"/>
            </a:pPr>
            <a:r>
              <a:rPr lang="es-MX" sz="2400" dirty="0" smtClean="0"/>
              <a:t>Los gobiernos de la región no respetan los derechos sexuales y reproductivos de las mujeres ni garantizan que las niñas y mujeres puedan tener una vida libre de asesinatos o violencia sexual.</a:t>
            </a:r>
          </a:p>
        </p:txBody>
      </p:sp>
    </p:spTree>
    <p:extLst>
      <p:ext uri="{BB962C8B-B14F-4D97-AF65-F5344CB8AC3E}">
        <p14:creationId xmlns:p14="http://schemas.microsoft.com/office/powerpoint/2010/main" xmlns="" val="14841072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116632"/>
            <a:ext cx="7992888" cy="1162050"/>
          </a:xfrm>
        </p:spPr>
        <p:txBody>
          <a:bodyPr>
            <a:noAutofit/>
          </a:bodyPr>
          <a:lstStyle/>
          <a:p>
            <a:r>
              <a:rPr lang="es-MX" sz="2800" dirty="0"/>
              <a:t>M</a:t>
            </a:r>
            <a:r>
              <a:rPr lang="es-MX" sz="2800" dirty="0" smtClean="0"/>
              <a:t>ujeres jefas de Estado en América Latina y el Caribe, presentes en la esfera política:</a:t>
            </a:r>
            <a:endParaRPr lang="es-MX" sz="2800" dirty="0"/>
          </a:p>
        </p:txBody>
      </p:sp>
      <p:sp>
        <p:nvSpPr>
          <p:cNvPr id="4" name="3 Marcador de texto"/>
          <p:cNvSpPr>
            <a:spLocks noGrp="1"/>
          </p:cNvSpPr>
          <p:nvPr>
            <p:ph type="body" idx="2"/>
          </p:nvPr>
        </p:nvSpPr>
        <p:spPr>
          <a:xfrm>
            <a:off x="179512" y="1484784"/>
            <a:ext cx="7740490" cy="4691063"/>
          </a:xfrm>
        </p:spPr>
        <p:txBody>
          <a:bodyPr>
            <a:noAutofit/>
          </a:bodyPr>
          <a:lstStyle/>
          <a:p>
            <a:pPr algn="ctr">
              <a:lnSpc>
                <a:spcPct val="114000"/>
              </a:lnSpc>
              <a:spcBef>
                <a:spcPts val="0"/>
              </a:spcBef>
            </a:pPr>
            <a:r>
              <a:rPr lang="es-MX" sz="2800" dirty="0"/>
              <a:t>P</a:t>
            </a:r>
            <a:r>
              <a:rPr lang="es-MX" sz="2800" dirty="0" smtClean="0"/>
              <a:t>residentas:</a:t>
            </a:r>
          </a:p>
          <a:p>
            <a:pPr algn="ctr">
              <a:lnSpc>
                <a:spcPct val="114000"/>
              </a:lnSpc>
              <a:spcBef>
                <a:spcPts val="0"/>
              </a:spcBef>
            </a:pPr>
            <a:r>
              <a:rPr lang="es-MX" sz="2800" dirty="0" smtClean="0"/>
              <a:t>Cristina Fernández (Argentina)</a:t>
            </a:r>
          </a:p>
          <a:p>
            <a:pPr algn="ctr">
              <a:lnSpc>
                <a:spcPct val="114000"/>
              </a:lnSpc>
              <a:spcBef>
                <a:spcPts val="0"/>
              </a:spcBef>
            </a:pPr>
            <a:r>
              <a:rPr lang="es-MX" sz="2800" dirty="0" smtClean="0"/>
              <a:t>Dilma </a:t>
            </a:r>
            <a:r>
              <a:rPr lang="es-MX" sz="2800" dirty="0" err="1" smtClean="0"/>
              <a:t>Rouseff</a:t>
            </a:r>
            <a:r>
              <a:rPr lang="es-MX" sz="2800" dirty="0" smtClean="0"/>
              <a:t> (Brasil)</a:t>
            </a:r>
            <a:endParaRPr lang="es-MX" sz="2800" dirty="0"/>
          </a:p>
          <a:p>
            <a:pPr algn="ctr">
              <a:lnSpc>
                <a:spcPct val="114000"/>
              </a:lnSpc>
              <a:spcBef>
                <a:spcPts val="0"/>
              </a:spcBef>
            </a:pPr>
            <a:r>
              <a:rPr lang="es-MX" sz="2800" dirty="0" smtClean="0"/>
              <a:t>Laura Chinchilla (Costa Rica)</a:t>
            </a:r>
          </a:p>
          <a:p>
            <a:pPr algn="ctr">
              <a:lnSpc>
                <a:spcPct val="114000"/>
              </a:lnSpc>
              <a:spcBef>
                <a:spcPts val="0"/>
              </a:spcBef>
            </a:pPr>
            <a:endParaRPr lang="es-MX" sz="2800" dirty="0" smtClean="0"/>
          </a:p>
          <a:p>
            <a:pPr algn="ctr">
              <a:lnSpc>
                <a:spcPct val="114000"/>
              </a:lnSpc>
              <a:spcBef>
                <a:spcPts val="0"/>
              </a:spcBef>
            </a:pPr>
            <a:r>
              <a:rPr lang="es-MX" sz="2800" dirty="0" smtClean="0"/>
              <a:t>Primeras ministras:</a:t>
            </a:r>
          </a:p>
          <a:p>
            <a:pPr algn="ctr">
              <a:lnSpc>
                <a:spcPct val="114000"/>
              </a:lnSpc>
            </a:pPr>
            <a:r>
              <a:rPr lang="es-MX" sz="2800" dirty="0" err="1" smtClean="0"/>
              <a:t>Kamla</a:t>
            </a:r>
            <a:r>
              <a:rPr lang="es-MX" sz="2800" dirty="0" smtClean="0"/>
              <a:t> </a:t>
            </a:r>
            <a:r>
              <a:rPr lang="es-MX" sz="2800" dirty="0" err="1" smtClean="0"/>
              <a:t>Persad-Bissessar</a:t>
            </a:r>
            <a:r>
              <a:rPr lang="es-MX" sz="2800" dirty="0"/>
              <a:t> (Trinidad y </a:t>
            </a:r>
            <a:r>
              <a:rPr lang="es-MX" sz="2800" dirty="0" smtClean="0"/>
              <a:t>Tobago</a:t>
            </a:r>
            <a:r>
              <a:rPr lang="es-MX" sz="2800" dirty="0"/>
              <a:t>)</a:t>
            </a:r>
            <a:endParaRPr lang="es-MX" sz="2800" dirty="0" smtClean="0"/>
          </a:p>
          <a:p>
            <a:pPr algn="ctr">
              <a:lnSpc>
                <a:spcPct val="114000"/>
              </a:lnSpc>
            </a:pPr>
            <a:r>
              <a:rPr lang="es-MX" sz="2800" dirty="0" err="1"/>
              <a:t>Portia</a:t>
            </a:r>
            <a:r>
              <a:rPr lang="es-MX" sz="2800" dirty="0"/>
              <a:t> Simpson Miller </a:t>
            </a:r>
            <a:r>
              <a:rPr lang="es-MX" sz="2800" dirty="0" smtClean="0"/>
              <a:t>(Jamaica</a:t>
            </a:r>
            <a:r>
              <a:rPr lang="es-MX" sz="2800" dirty="0"/>
              <a:t>)</a:t>
            </a:r>
          </a:p>
        </p:txBody>
      </p:sp>
    </p:spTree>
    <p:extLst>
      <p:ext uri="{BB962C8B-B14F-4D97-AF65-F5344CB8AC3E}">
        <p14:creationId xmlns:p14="http://schemas.microsoft.com/office/powerpoint/2010/main" xmlns="" val="12171459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60648"/>
            <a:ext cx="7992888" cy="836712"/>
          </a:xfrm>
        </p:spPr>
        <p:txBody>
          <a:bodyPr>
            <a:normAutofit fontScale="90000"/>
          </a:bodyPr>
          <a:lstStyle/>
          <a:p>
            <a:r>
              <a:rPr lang="es-MX" dirty="0" smtClean="0">
                <a:solidFill>
                  <a:schemeClr val="tx1"/>
                </a:solidFill>
              </a:rPr>
              <a:t>8 de marzo, Día </a:t>
            </a:r>
            <a:r>
              <a:rPr lang="es-MX" dirty="0">
                <a:solidFill>
                  <a:schemeClr val="tx1"/>
                </a:solidFill>
              </a:rPr>
              <a:t>para reivindicar los derechos de las mujeres</a:t>
            </a:r>
            <a:br>
              <a:rPr lang="es-MX" dirty="0">
                <a:solidFill>
                  <a:schemeClr val="tx1"/>
                </a:solidFill>
              </a:rPr>
            </a:br>
            <a:endParaRPr lang="es-MX" dirty="0"/>
          </a:p>
        </p:txBody>
      </p:sp>
      <p:sp>
        <p:nvSpPr>
          <p:cNvPr id="4" name="3 Marcador de texto"/>
          <p:cNvSpPr>
            <a:spLocks noGrp="1"/>
          </p:cNvSpPr>
          <p:nvPr>
            <p:ph type="body" idx="2"/>
          </p:nvPr>
        </p:nvSpPr>
        <p:spPr>
          <a:xfrm>
            <a:off x="26843" y="946896"/>
            <a:ext cx="5275504" cy="5911104"/>
          </a:xfrm>
        </p:spPr>
        <p:txBody>
          <a:bodyPr>
            <a:noAutofit/>
          </a:bodyPr>
          <a:lstStyle/>
          <a:p>
            <a:pPr marL="342900" indent="-342900" algn="ctr">
              <a:buFont typeface="Wingdings" pitchFamily="2" charset="2"/>
              <a:buChar char="v"/>
            </a:pPr>
            <a:r>
              <a:rPr lang="es-MX" sz="2400" dirty="0"/>
              <a:t>L</a:t>
            </a:r>
            <a:r>
              <a:rPr lang="es-MX" sz="2400" dirty="0" smtClean="0"/>
              <a:t>as mujeres de cualquier condición económica y social están más expuestas que los varones a la discriminación, la opresión y la agresión.</a:t>
            </a:r>
          </a:p>
          <a:p>
            <a:pPr marL="342900" indent="-342900" algn="ctr">
              <a:buFont typeface="Wingdings" pitchFamily="2" charset="2"/>
              <a:buChar char="v"/>
            </a:pPr>
            <a:endParaRPr lang="es-MX" sz="2400" dirty="0" smtClean="0"/>
          </a:p>
          <a:p>
            <a:pPr marL="342900" indent="-342900" algn="ctr">
              <a:buFont typeface="Wingdings" pitchFamily="2" charset="2"/>
              <a:buChar char="v"/>
            </a:pPr>
            <a:r>
              <a:rPr lang="es-MX" sz="2400" dirty="0" smtClean="0"/>
              <a:t>Las mujeres, más agredidas son las de sectores urbanos y agrarios de menores recursos.</a:t>
            </a:r>
          </a:p>
          <a:p>
            <a:pPr marL="342900" indent="-342900" algn="ctr">
              <a:buFont typeface="Wingdings" pitchFamily="2" charset="2"/>
              <a:buChar char="v"/>
            </a:pPr>
            <a:endParaRPr lang="es-MX" sz="2400" dirty="0" smtClean="0"/>
          </a:p>
          <a:p>
            <a:pPr marL="342900" indent="-342900" algn="ctr">
              <a:buFont typeface="Wingdings" pitchFamily="2" charset="2"/>
              <a:buChar char="v"/>
            </a:pPr>
            <a:r>
              <a:rPr lang="es-MX" sz="2400" dirty="0" smtClean="0"/>
              <a:t>Los discursos oficiales sólo profundizan los agravios que el Estado mexicano tolera o comete contra ese 51.2 por ciento de la población.</a:t>
            </a:r>
            <a:endParaRPr lang="es-MX" sz="2400" dirty="0"/>
          </a:p>
        </p:txBody>
      </p:sp>
      <p:pic>
        <p:nvPicPr>
          <p:cNvPr id="5" name="Picture 2" descr="http://4.bp.blogspot.com/_xkZD8QmDJjg/S5T5qkj8DVI/AAAAAAAAAxI/0Th2O7FtAb4/s400/Mujeres%20Trabajadoras%20Nueva%20York.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292078" y="2132856"/>
            <a:ext cx="3851921" cy="300348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7210785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a:xfrm>
            <a:off x="0" y="332656"/>
            <a:ext cx="8172400" cy="1152128"/>
          </a:xfrm>
        </p:spPr>
        <p:txBody>
          <a:bodyPr>
            <a:noAutofit/>
          </a:bodyPr>
          <a:lstStyle/>
          <a:p>
            <a:r>
              <a:rPr lang="es-MX" dirty="0" smtClean="0"/>
              <a:t>En México, </a:t>
            </a:r>
            <a:r>
              <a:rPr lang="es-MX" dirty="0"/>
              <a:t>u</a:t>
            </a:r>
            <a:r>
              <a:rPr lang="es-MX" dirty="0" smtClean="0"/>
              <a:t>na de las primeras mujeres en llegar al Senado decía: “siempre me daban el asiento, pero nunca me dieron el lugar”.</a:t>
            </a:r>
            <a:endParaRPr lang="es-MX" dirty="0"/>
          </a:p>
        </p:txBody>
      </p:sp>
      <p:sp>
        <p:nvSpPr>
          <p:cNvPr id="9" name="8 Marcador de texto"/>
          <p:cNvSpPr>
            <a:spLocks noGrp="1"/>
          </p:cNvSpPr>
          <p:nvPr>
            <p:ph type="body" idx="2"/>
          </p:nvPr>
        </p:nvSpPr>
        <p:spPr>
          <a:xfrm>
            <a:off x="179512" y="1833190"/>
            <a:ext cx="4464496" cy="4691063"/>
          </a:xfrm>
        </p:spPr>
        <p:txBody>
          <a:bodyPr>
            <a:normAutofit lnSpcReduction="10000"/>
          </a:bodyPr>
          <a:lstStyle/>
          <a:p>
            <a:pPr marL="457200" indent="-457200" algn="ctr">
              <a:lnSpc>
                <a:spcPct val="114000"/>
              </a:lnSpc>
              <a:spcBef>
                <a:spcPts val="0"/>
              </a:spcBef>
              <a:buFont typeface="Wingdings" pitchFamily="2" charset="2"/>
              <a:buChar char="v"/>
            </a:pPr>
            <a:r>
              <a:rPr lang="es-MX" sz="2800" dirty="0" smtClean="0"/>
              <a:t>Las mujeres defensoras de derechos humanos enfrentan condiciones de violencia por su trabajo, discriminación en sus casas con violencia intrafamiliar y campañas de desprestigio en sus propias comunidades.</a:t>
            </a:r>
            <a:endParaRPr lang="es-MX" sz="2800" dirty="0"/>
          </a:p>
        </p:txBody>
      </p:sp>
      <p:pic>
        <p:nvPicPr>
          <p:cNvPr id="11" name="Picture 4" descr="Resultado de imagen para imagenes del 8 de marzo dia internacional dela muj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220072" y="2420888"/>
            <a:ext cx="2762250" cy="165735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9224142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188640"/>
            <a:ext cx="3923928" cy="1162050"/>
          </a:xfrm>
        </p:spPr>
        <p:txBody>
          <a:bodyPr>
            <a:normAutofit fontScale="90000"/>
          </a:bodyPr>
          <a:lstStyle/>
          <a:p>
            <a:r>
              <a:rPr lang="es-MX" sz="2800" dirty="0" smtClean="0"/>
              <a:t>8 DE MARZO, ni flores ni mariachis, ni peluches</a:t>
            </a:r>
            <a:endParaRPr lang="es-MX" sz="2800" dirty="0"/>
          </a:p>
        </p:txBody>
      </p:sp>
      <p:sp>
        <p:nvSpPr>
          <p:cNvPr id="4" name="3 Marcador de texto"/>
          <p:cNvSpPr>
            <a:spLocks noGrp="1"/>
          </p:cNvSpPr>
          <p:nvPr>
            <p:ph type="body" idx="2"/>
          </p:nvPr>
        </p:nvSpPr>
        <p:spPr>
          <a:xfrm>
            <a:off x="107504" y="1628800"/>
            <a:ext cx="3816424" cy="4691063"/>
          </a:xfrm>
        </p:spPr>
        <p:txBody>
          <a:bodyPr>
            <a:normAutofit lnSpcReduction="10000"/>
          </a:bodyPr>
          <a:lstStyle/>
          <a:p>
            <a:pPr marL="342900" indent="-342900" algn="ctr">
              <a:buFont typeface="Wingdings" pitchFamily="2" charset="2"/>
              <a:buChar char="v"/>
            </a:pPr>
            <a:r>
              <a:rPr lang="es-MX" sz="2400" dirty="0" smtClean="0"/>
              <a:t>Las mujeres presas en el país, han sido condenadas por delitos vinculados al tráfico de drogas, lo hacen sin saber qué es lo que transportan, sus familias suelen abandonarlas en los centros penitenciarios.</a:t>
            </a:r>
          </a:p>
          <a:p>
            <a:pPr marL="342900" indent="-342900" algn="ctr">
              <a:buFont typeface="Wingdings" pitchFamily="2" charset="2"/>
              <a:buChar char="v"/>
            </a:pPr>
            <a:endParaRPr lang="es-MX" sz="2400" dirty="0" smtClean="0"/>
          </a:p>
          <a:p>
            <a:pPr marL="342900" indent="-342900" algn="ctr">
              <a:buFont typeface="Wingdings" pitchFamily="2" charset="2"/>
              <a:buChar char="v"/>
            </a:pPr>
            <a:r>
              <a:rPr lang="es-MX" sz="2400" dirty="0" smtClean="0"/>
              <a:t>Abundan por estos delitos las mujeres indígenas. </a:t>
            </a:r>
          </a:p>
          <a:p>
            <a:endParaRPr lang="es-MX" dirty="0"/>
          </a:p>
        </p:txBody>
      </p:sp>
      <p:pic>
        <p:nvPicPr>
          <p:cNvPr id="5" name="Picture 2" descr="http://1.bp.blogspot.com/-zcfwzgKfwho/T1kEsOlC2RI/AAAAAAAAAfs/hqcNFFY7VdY/s640/pag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851920" y="-26007"/>
            <a:ext cx="5292080" cy="688400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8686558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171400"/>
            <a:ext cx="8103418" cy="1162050"/>
          </a:xfrm>
        </p:spPr>
        <p:txBody>
          <a:bodyPr>
            <a:normAutofit/>
          </a:bodyPr>
          <a:lstStyle/>
          <a:p>
            <a:r>
              <a:rPr lang="es-MX" sz="2400" dirty="0" smtClean="0"/>
              <a:t>En México, las indígenas, enfrentan  los más altos niveles de mortalidad materna</a:t>
            </a:r>
            <a:endParaRPr lang="es-MX" sz="2400" dirty="0"/>
          </a:p>
        </p:txBody>
      </p:sp>
      <p:sp>
        <p:nvSpPr>
          <p:cNvPr id="4" name="3 Marcador de texto"/>
          <p:cNvSpPr>
            <a:spLocks noGrp="1"/>
          </p:cNvSpPr>
          <p:nvPr>
            <p:ph type="body" idx="2"/>
          </p:nvPr>
        </p:nvSpPr>
        <p:spPr>
          <a:xfrm>
            <a:off x="0" y="1196752"/>
            <a:ext cx="4860032" cy="4691063"/>
          </a:xfrm>
        </p:spPr>
        <p:txBody>
          <a:bodyPr>
            <a:noAutofit/>
          </a:bodyPr>
          <a:lstStyle/>
          <a:p>
            <a:pPr marL="342900" indent="-342900" algn="ctr">
              <a:lnSpc>
                <a:spcPct val="114000"/>
              </a:lnSpc>
              <a:buFont typeface="Wingdings" pitchFamily="2" charset="2"/>
              <a:buChar char="v"/>
            </a:pPr>
            <a:r>
              <a:rPr lang="es-MX" sz="2000" dirty="0"/>
              <a:t>P</a:t>
            </a:r>
            <a:r>
              <a:rPr lang="es-MX" sz="2000" dirty="0" smtClean="0"/>
              <a:t>aís donde seis mujeres son asesinadas cada día</a:t>
            </a:r>
          </a:p>
          <a:p>
            <a:pPr marL="342900" indent="-342900" algn="ctr">
              <a:lnSpc>
                <a:spcPct val="114000"/>
              </a:lnSpc>
              <a:buFont typeface="Wingdings" pitchFamily="2" charset="2"/>
              <a:buChar char="v"/>
            </a:pPr>
            <a:r>
              <a:rPr lang="es-MX" sz="2000" dirty="0" smtClean="0"/>
              <a:t>Persisten desigualdades sociales y de género </a:t>
            </a:r>
          </a:p>
          <a:p>
            <a:pPr marL="342900" indent="-342900" algn="ctr">
              <a:lnSpc>
                <a:spcPct val="114000"/>
              </a:lnSpc>
              <a:buFont typeface="Wingdings" pitchFamily="2" charset="2"/>
              <a:buChar char="v"/>
            </a:pPr>
            <a:r>
              <a:rPr lang="es-MX" sz="2000" dirty="0" smtClean="0"/>
              <a:t>Hay violaciones a los derechos sexuales y reproductivos</a:t>
            </a:r>
          </a:p>
          <a:p>
            <a:pPr marL="342900" indent="-342900" algn="ctr">
              <a:lnSpc>
                <a:spcPct val="114000"/>
              </a:lnSpc>
              <a:buFont typeface="Wingdings" pitchFamily="2" charset="2"/>
              <a:buChar char="v"/>
            </a:pPr>
            <a:r>
              <a:rPr lang="es-MX" sz="2000" dirty="0" smtClean="0"/>
              <a:t>Hay mortalidad materna prevenible </a:t>
            </a:r>
          </a:p>
          <a:p>
            <a:pPr marL="342900" indent="-342900" algn="ctr">
              <a:lnSpc>
                <a:spcPct val="114000"/>
              </a:lnSpc>
              <a:buFont typeface="Wingdings" pitchFamily="2" charset="2"/>
              <a:buChar char="v"/>
            </a:pPr>
            <a:r>
              <a:rPr lang="es-MX" sz="2000" dirty="0" smtClean="0"/>
              <a:t>Abundan las infecciones de transmisión sexual</a:t>
            </a:r>
          </a:p>
          <a:p>
            <a:pPr marL="342900" indent="-342900" algn="ctr">
              <a:lnSpc>
                <a:spcPct val="114000"/>
              </a:lnSpc>
              <a:buFont typeface="Wingdings" pitchFamily="2" charset="2"/>
              <a:buChar char="v"/>
            </a:pPr>
            <a:r>
              <a:rPr lang="es-MX" sz="2000" dirty="0"/>
              <a:t>F</a:t>
            </a:r>
            <a:r>
              <a:rPr lang="es-MX" sz="2000" dirty="0" smtClean="0"/>
              <a:t>alta de respuesta a poblaciones consideradas vulnerables, como aquellas en pobreza, en áreas rurales, indígenas, afrodescendientes, adolescentes, migrantes y personas con discapacidad, entre otros grupos históricamente invisibilizados.</a:t>
            </a:r>
            <a:endParaRPr lang="es-MX" sz="2000" dirty="0"/>
          </a:p>
        </p:txBody>
      </p:sp>
      <p:pic>
        <p:nvPicPr>
          <p:cNvPr id="12290" name="Picture 2" descr="Resultado de imagen para imagenes del 8 de marzo dia internacional dela muj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220072" y="1124744"/>
            <a:ext cx="3923928" cy="2468055"/>
          </a:xfrm>
          <a:prstGeom prst="rect">
            <a:avLst/>
          </a:prstGeom>
          <a:noFill/>
          <a:extLst>
            <a:ext uri="{909E8E84-426E-40DD-AFC4-6F175D3DCCD1}">
              <a14:hiddenFill xmlns:a14="http://schemas.microsoft.com/office/drawing/2010/main" xmlns="">
                <a:solidFill>
                  <a:srgbClr val="FFFFFF"/>
                </a:solidFill>
              </a14:hiddenFill>
            </a:ext>
          </a:extLst>
        </p:spPr>
      </p:pic>
      <p:pic>
        <p:nvPicPr>
          <p:cNvPr id="12292" name="Picture 4" descr="Resultado de imagen para imagenes del 8 de marzo dia internacional dela muje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948265" y="3573016"/>
            <a:ext cx="2195736" cy="3299603"/>
          </a:xfrm>
          <a:prstGeom prst="rect">
            <a:avLst/>
          </a:prstGeom>
          <a:noFill/>
          <a:extLst>
            <a:ext uri="{909E8E84-426E-40DD-AFC4-6F175D3DCCD1}">
              <a14:hiddenFill xmlns:a14="http://schemas.microsoft.com/office/drawing/2010/main" xmlns="">
                <a:solidFill>
                  <a:srgbClr val="FFFFFF"/>
                </a:solidFill>
              </a14:hiddenFill>
            </a:ext>
          </a:extLst>
        </p:spPr>
      </p:pic>
      <p:pic>
        <p:nvPicPr>
          <p:cNvPr id="12294" name="Picture 6" descr="Resultado de imagen para imagenes del 8 de marzo dia internacional dela muje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932040" y="3429000"/>
            <a:ext cx="2143125" cy="21431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795378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188640"/>
            <a:ext cx="3979913" cy="650289"/>
          </a:xfrm>
        </p:spPr>
        <p:txBody>
          <a:bodyPr>
            <a:noAutofit/>
          </a:bodyPr>
          <a:lstStyle/>
          <a:p>
            <a:r>
              <a:rPr lang="es-MX" sz="2800" dirty="0" smtClean="0"/>
              <a:t>En México, </a:t>
            </a:r>
            <a:endParaRPr lang="es-MX" sz="2800" dirty="0"/>
          </a:p>
        </p:txBody>
      </p:sp>
      <p:sp>
        <p:nvSpPr>
          <p:cNvPr id="4" name="3 Marcador de texto"/>
          <p:cNvSpPr>
            <a:spLocks noGrp="1"/>
          </p:cNvSpPr>
          <p:nvPr>
            <p:ph type="body" idx="2"/>
          </p:nvPr>
        </p:nvSpPr>
        <p:spPr>
          <a:xfrm>
            <a:off x="107504" y="1268760"/>
            <a:ext cx="3888432" cy="4691063"/>
          </a:xfrm>
        </p:spPr>
        <p:txBody>
          <a:bodyPr>
            <a:noAutofit/>
          </a:bodyPr>
          <a:lstStyle/>
          <a:p>
            <a:pPr marL="342900" lvl="0" indent="-342900" algn="ctr">
              <a:lnSpc>
                <a:spcPct val="114000"/>
              </a:lnSpc>
              <a:buFont typeface="Wingdings" pitchFamily="2" charset="2"/>
              <a:buChar char="v"/>
            </a:pPr>
            <a:r>
              <a:rPr lang="es-MX" sz="2400" dirty="0" smtClean="0">
                <a:latin typeface="+mj-lt"/>
              </a:rPr>
              <a:t>Las mujeres viven violencia psicológica emocional, física, sexual, económica patrimonial, junto con transgresiones a sus derechos </a:t>
            </a:r>
            <a:r>
              <a:rPr lang="es-MX" sz="2400" dirty="0" smtClean="0"/>
              <a:t>laborales </a:t>
            </a:r>
            <a:r>
              <a:rPr lang="es-MX" sz="2400" dirty="0" smtClean="0">
                <a:latin typeface="+mj-lt"/>
              </a:rPr>
              <a:t>e incluso a decidir en libertad sobre su cuerpo y su vida.</a:t>
            </a:r>
            <a:endParaRPr kumimoji="0" lang="es-MX" sz="2400" b="0" i="0" u="none" strike="noStrike" cap="none" normalizeH="0" baseline="0" dirty="0" smtClean="0">
              <a:ln>
                <a:noFill/>
              </a:ln>
              <a:solidFill>
                <a:schemeClr val="tx1"/>
              </a:solidFill>
              <a:effectLst/>
              <a:latin typeface="+mj-lt"/>
              <a:cs typeface="Arial" pitchFamily="34" charset="0"/>
            </a:endParaRPr>
          </a:p>
          <a:p>
            <a:pPr marL="457200" indent="-457200" algn="ctr">
              <a:lnSpc>
                <a:spcPct val="114000"/>
              </a:lnSpc>
              <a:buFont typeface="Wingdings" pitchFamily="2" charset="2"/>
              <a:buChar char="v"/>
            </a:pPr>
            <a:endParaRPr lang="es-MX" sz="2800" dirty="0"/>
          </a:p>
        </p:txBody>
      </p:sp>
      <p:pic>
        <p:nvPicPr>
          <p:cNvPr id="15362" name="Picture 2" descr="Helguera"/>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283968" y="980728"/>
            <a:ext cx="3848100" cy="4762501"/>
          </a:xfrm>
          <a:prstGeom prst="rect">
            <a:avLst/>
          </a:prstGeom>
          <a:noFill/>
          <a:extLst>
            <a:ext uri="{909E8E84-426E-40DD-AFC4-6F175D3DCCD1}">
              <a14:hiddenFill xmlns:a14="http://schemas.microsoft.com/office/drawing/2010/main" xmlns="">
                <a:solidFill>
                  <a:srgbClr val="FFFFFF"/>
                </a:solidFill>
              </a14:hiddenFill>
            </a:ext>
          </a:extLst>
        </p:spPr>
      </p:pic>
      <p:sp>
        <p:nvSpPr>
          <p:cNvPr id="6" name="5 Rectángulo"/>
          <p:cNvSpPr/>
          <p:nvPr/>
        </p:nvSpPr>
        <p:spPr>
          <a:xfrm>
            <a:off x="5004048" y="188640"/>
            <a:ext cx="3137129" cy="276999"/>
          </a:xfrm>
          <a:prstGeom prst="rect">
            <a:avLst/>
          </a:prstGeom>
        </p:spPr>
        <p:txBody>
          <a:bodyPr wrap="square">
            <a:spAutoFit/>
          </a:bodyPr>
          <a:lstStyle/>
          <a:p>
            <a:pPr lvl="0" fontAlgn="base">
              <a:spcBef>
                <a:spcPct val="0"/>
              </a:spcBef>
              <a:spcAft>
                <a:spcPct val="0"/>
              </a:spcAft>
            </a:pPr>
            <a:r>
              <a:rPr lang="es-MX" sz="1200" dirty="0">
                <a:cs typeface="Arial" pitchFamily="34" charset="0"/>
              </a:rPr>
              <a:t>Día Internacional de la Mujer </a:t>
            </a:r>
            <a:r>
              <a:rPr lang="es-MX" sz="1200" dirty="0" smtClean="0">
                <a:cs typeface="Arial" pitchFamily="34" charset="0"/>
              </a:rPr>
              <a:t>-</a:t>
            </a:r>
            <a:r>
              <a:rPr lang="es-MX" sz="1200" dirty="0">
                <a:cs typeface="Arial" pitchFamily="34" charset="0"/>
              </a:rPr>
              <a:t> </a:t>
            </a:r>
            <a:r>
              <a:rPr lang="es-MX" sz="1200" b="1" dirty="0">
                <a:cs typeface="Arial" pitchFamily="34" charset="0"/>
              </a:rPr>
              <a:t>Helguera</a:t>
            </a:r>
            <a:endParaRPr lang="es-MX" sz="1200" dirty="0">
              <a:cs typeface="Arial" pitchFamily="34" charset="0"/>
            </a:endParaRPr>
          </a:p>
        </p:txBody>
      </p:sp>
    </p:spTree>
    <p:extLst>
      <p:ext uri="{BB962C8B-B14F-4D97-AF65-F5344CB8AC3E}">
        <p14:creationId xmlns:p14="http://schemas.microsoft.com/office/powerpoint/2010/main" xmlns="" val="24864168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0"/>
            <a:ext cx="3008313" cy="864096"/>
          </a:xfrm>
        </p:spPr>
        <p:txBody>
          <a:bodyPr>
            <a:normAutofit fontScale="90000"/>
          </a:bodyPr>
          <a:lstStyle/>
          <a:p>
            <a:r>
              <a:rPr lang="es-MX" dirty="0" smtClean="0"/>
              <a:t/>
            </a:r>
            <a:br>
              <a:rPr lang="es-MX" dirty="0" smtClean="0"/>
            </a:br>
            <a:r>
              <a:rPr lang="es-MX" dirty="0"/>
              <a:t/>
            </a:r>
            <a:br>
              <a:rPr lang="es-MX" dirty="0"/>
            </a:br>
            <a:r>
              <a:rPr lang="es-MX" sz="3100" dirty="0" smtClean="0"/>
              <a:t>En México,</a:t>
            </a:r>
            <a:endParaRPr lang="es-MX" sz="3100" dirty="0"/>
          </a:p>
        </p:txBody>
      </p:sp>
      <p:sp>
        <p:nvSpPr>
          <p:cNvPr id="4" name="3 Marcador de texto"/>
          <p:cNvSpPr>
            <a:spLocks noGrp="1"/>
          </p:cNvSpPr>
          <p:nvPr>
            <p:ph type="body" idx="2"/>
          </p:nvPr>
        </p:nvSpPr>
        <p:spPr>
          <a:xfrm>
            <a:off x="467544" y="1052736"/>
            <a:ext cx="3888432" cy="4691063"/>
          </a:xfrm>
        </p:spPr>
        <p:txBody>
          <a:bodyPr>
            <a:noAutofit/>
          </a:bodyPr>
          <a:lstStyle/>
          <a:p>
            <a:pPr marL="457200" indent="-457200" algn="ctr">
              <a:lnSpc>
                <a:spcPct val="114000"/>
              </a:lnSpc>
              <a:spcBef>
                <a:spcPts val="0"/>
              </a:spcBef>
              <a:buFont typeface="Wingdings" pitchFamily="2" charset="2"/>
              <a:buChar char="v"/>
            </a:pPr>
            <a:r>
              <a:rPr lang="es-MX" sz="2800" dirty="0" smtClean="0"/>
              <a:t>18 entidades del país  criminalizan a la mujer mediante las legislaciones antiaborto.</a:t>
            </a:r>
          </a:p>
          <a:p>
            <a:pPr marL="457200" indent="-457200" algn="ctr">
              <a:lnSpc>
                <a:spcPct val="114000"/>
              </a:lnSpc>
              <a:spcBef>
                <a:spcPts val="0"/>
              </a:spcBef>
              <a:buFont typeface="Wingdings" pitchFamily="2" charset="2"/>
              <a:buChar char="v"/>
            </a:pPr>
            <a:endParaRPr lang="es-MX" sz="2800" dirty="0" smtClean="0"/>
          </a:p>
          <a:p>
            <a:pPr marL="457200" indent="-457200" algn="ctr">
              <a:lnSpc>
                <a:spcPct val="114000"/>
              </a:lnSpc>
              <a:spcBef>
                <a:spcPts val="0"/>
              </a:spcBef>
              <a:buFont typeface="Wingdings" pitchFamily="2" charset="2"/>
              <a:buChar char="v"/>
            </a:pPr>
            <a:r>
              <a:rPr lang="es-MX" sz="2800" dirty="0" smtClean="0"/>
              <a:t>Hay fanatismo religioso promovido por la alianza política entre autoridades y las iglesias. </a:t>
            </a:r>
            <a:endParaRPr lang="es-MX" sz="2800" dirty="0"/>
          </a:p>
        </p:txBody>
      </p:sp>
      <p:pic>
        <p:nvPicPr>
          <p:cNvPr id="6" name="Picture 6" descr="http://www.jornada.unam.mx/2014/03/08/cartones/helguera.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860032" y="-1"/>
            <a:ext cx="4283968" cy="686533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0189060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2"/>
          <p:cNvSpPr txBox="1">
            <a:spLocks noChangeArrowheads="1"/>
          </p:cNvSpPr>
          <p:nvPr/>
        </p:nvSpPr>
        <p:spPr bwMode="auto">
          <a:xfrm>
            <a:off x="251520" y="1268760"/>
            <a:ext cx="4608512" cy="5078313"/>
          </a:xfrm>
          <a:prstGeom prst="rect">
            <a:avLst/>
          </a:prstGeom>
          <a:noFill/>
          <a:ln w="9525">
            <a:noFill/>
            <a:miter lim="800000"/>
            <a:headEnd/>
            <a:tailEnd/>
          </a:ln>
          <a:effectLst/>
        </p:spPr>
        <p:txBody>
          <a:bodyPr wrap="square">
            <a:spAutoFit/>
          </a:bodyPr>
          <a:lstStyle/>
          <a:p>
            <a:pPr algn="ctr">
              <a:buFont typeface="Wingdings" pitchFamily="2" charset="2"/>
              <a:buChar char="v"/>
            </a:pPr>
            <a:r>
              <a:rPr lang="es-MX" dirty="0" smtClean="0">
                <a:latin typeface="Bodoni MT" pitchFamily="18" charset="0"/>
              </a:rPr>
              <a:t>El </a:t>
            </a:r>
            <a:r>
              <a:rPr lang="es-MX" dirty="0">
                <a:latin typeface="Bodoni MT" pitchFamily="18" charset="0"/>
              </a:rPr>
              <a:t>VIH/SIDA y otras enfermedades transmitidas por contacto sexual, </a:t>
            </a:r>
            <a:r>
              <a:rPr lang="es-MX" dirty="0" smtClean="0">
                <a:latin typeface="Bodoni MT" pitchFamily="18" charset="0"/>
              </a:rPr>
              <a:t>en </a:t>
            </a:r>
            <a:r>
              <a:rPr lang="es-MX" dirty="0">
                <a:latin typeface="Bodoni MT" pitchFamily="18" charset="0"/>
              </a:rPr>
              <a:t>la salud de la </a:t>
            </a:r>
            <a:r>
              <a:rPr lang="es-MX" dirty="0" smtClean="0">
                <a:latin typeface="Bodoni MT" pitchFamily="18" charset="0"/>
              </a:rPr>
              <a:t>mujer de todas las edades, son producto de prácticas </a:t>
            </a:r>
            <a:r>
              <a:rPr lang="es-MX" dirty="0">
                <a:latin typeface="Bodoni MT" pitchFamily="18" charset="0"/>
              </a:rPr>
              <a:t>sexuales </a:t>
            </a:r>
            <a:r>
              <a:rPr lang="es-MX" dirty="0" smtClean="0">
                <a:latin typeface="Bodoni MT" pitchFamily="18" charset="0"/>
              </a:rPr>
              <a:t>de </a:t>
            </a:r>
            <a:r>
              <a:rPr lang="es-MX" dirty="0">
                <a:latin typeface="Bodoni MT" pitchFamily="18" charset="0"/>
              </a:rPr>
              <a:t>riesgo y </a:t>
            </a:r>
            <a:r>
              <a:rPr lang="es-MX" dirty="0" smtClean="0">
                <a:latin typeface="Bodoni MT" pitchFamily="18" charset="0"/>
              </a:rPr>
              <a:t>por el acceso a </a:t>
            </a:r>
            <a:r>
              <a:rPr lang="es-MX" dirty="0">
                <a:latin typeface="Bodoni MT" pitchFamily="18" charset="0"/>
              </a:rPr>
              <a:t>la información y a los servicios de </a:t>
            </a:r>
            <a:r>
              <a:rPr lang="es-MX" dirty="0" smtClean="0">
                <a:latin typeface="Bodoni MT" pitchFamily="18" charset="0"/>
              </a:rPr>
              <a:t>prevención </a:t>
            </a:r>
            <a:r>
              <a:rPr lang="es-MX" dirty="0">
                <a:latin typeface="Bodoni MT" pitchFamily="18" charset="0"/>
              </a:rPr>
              <a:t>y </a:t>
            </a:r>
            <a:r>
              <a:rPr lang="es-MX" dirty="0" smtClean="0">
                <a:latin typeface="Bodoni MT" pitchFamily="18" charset="0"/>
              </a:rPr>
              <a:t>tratamiento</a:t>
            </a:r>
          </a:p>
          <a:p>
            <a:pPr algn="ctr">
              <a:buFont typeface="Wingdings" pitchFamily="2" charset="2"/>
              <a:buChar char="v"/>
            </a:pPr>
            <a:endParaRPr lang="es-MX" dirty="0" smtClean="0">
              <a:latin typeface="Bodoni MT" pitchFamily="18" charset="0"/>
            </a:endParaRPr>
          </a:p>
          <a:p>
            <a:pPr algn="ctr">
              <a:buFont typeface="Wingdings" pitchFamily="2" charset="2"/>
              <a:buChar char="v"/>
            </a:pPr>
            <a:r>
              <a:rPr lang="es-MX" dirty="0" smtClean="0">
                <a:latin typeface="Bodoni MT" pitchFamily="18" charset="0"/>
              </a:rPr>
              <a:t>Las </a:t>
            </a:r>
            <a:r>
              <a:rPr lang="es-MX" dirty="0">
                <a:latin typeface="Bodoni MT" pitchFamily="18" charset="0"/>
              </a:rPr>
              <a:t>mujeres, </a:t>
            </a:r>
            <a:r>
              <a:rPr lang="es-MX" dirty="0" smtClean="0">
                <a:latin typeface="Bodoni MT" pitchFamily="18" charset="0"/>
              </a:rPr>
              <a:t>representan </a:t>
            </a:r>
            <a:r>
              <a:rPr lang="es-MX" dirty="0">
                <a:latin typeface="Bodoni MT" pitchFamily="18" charset="0"/>
              </a:rPr>
              <a:t>la mitad </a:t>
            </a:r>
            <a:r>
              <a:rPr lang="es-MX" dirty="0" smtClean="0">
                <a:latin typeface="Bodoni MT" pitchFamily="18" charset="0"/>
              </a:rPr>
              <a:t>de adultos </a:t>
            </a:r>
            <a:r>
              <a:rPr lang="es-MX" dirty="0">
                <a:latin typeface="Bodoni MT" pitchFamily="18" charset="0"/>
              </a:rPr>
              <a:t>que contraen el VIH/SIDA y </a:t>
            </a:r>
            <a:r>
              <a:rPr lang="es-MX" dirty="0" smtClean="0">
                <a:latin typeface="Bodoni MT" pitchFamily="18" charset="0"/>
              </a:rPr>
              <a:t>otras </a:t>
            </a:r>
            <a:r>
              <a:rPr lang="es-MX" dirty="0">
                <a:latin typeface="Bodoni MT" pitchFamily="18" charset="0"/>
              </a:rPr>
              <a:t>enfermedades de transmisión </a:t>
            </a:r>
            <a:r>
              <a:rPr lang="es-MX" dirty="0" smtClean="0">
                <a:latin typeface="Bodoni MT" pitchFamily="18" charset="0"/>
              </a:rPr>
              <a:t>sexual </a:t>
            </a:r>
          </a:p>
          <a:p>
            <a:pPr algn="ctr">
              <a:buFont typeface="Wingdings" pitchFamily="2" charset="2"/>
              <a:buChar char="v"/>
            </a:pPr>
            <a:endParaRPr lang="es-MX" dirty="0">
              <a:latin typeface="Bodoni MT" pitchFamily="18" charset="0"/>
            </a:endParaRPr>
          </a:p>
          <a:p>
            <a:pPr algn="ctr">
              <a:buFont typeface="Wingdings" pitchFamily="2" charset="2"/>
              <a:buChar char="v"/>
            </a:pPr>
            <a:r>
              <a:rPr lang="es-MX" dirty="0" smtClean="0">
                <a:latin typeface="Bodoni MT" pitchFamily="18" charset="0"/>
              </a:rPr>
              <a:t>Las relaciones </a:t>
            </a:r>
            <a:r>
              <a:rPr lang="es-MX" dirty="0">
                <a:latin typeface="Bodoni MT" pitchFamily="18" charset="0"/>
              </a:rPr>
              <a:t>de poder </a:t>
            </a:r>
            <a:r>
              <a:rPr lang="es-MX" dirty="0" smtClean="0">
                <a:latin typeface="Bodoni MT" pitchFamily="18" charset="0"/>
              </a:rPr>
              <a:t>entre </a:t>
            </a:r>
            <a:r>
              <a:rPr lang="es-MX" dirty="0">
                <a:latin typeface="Bodoni MT" pitchFamily="18" charset="0"/>
              </a:rPr>
              <a:t>las personas </a:t>
            </a:r>
            <a:r>
              <a:rPr lang="es-MX" dirty="0" smtClean="0">
                <a:latin typeface="Bodoni MT" pitchFamily="18" charset="0"/>
              </a:rPr>
              <a:t>no se reconocen como </a:t>
            </a:r>
            <a:r>
              <a:rPr lang="es-MX" dirty="0">
                <a:latin typeface="Bodoni MT" pitchFamily="18" charset="0"/>
              </a:rPr>
              <a:t>consecuencias de funciones socialmente establecidas para cada </a:t>
            </a:r>
            <a:r>
              <a:rPr lang="es-MX" dirty="0" smtClean="0">
                <a:latin typeface="Bodoni MT" pitchFamily="18" charset="0"/>
              </a:rPr>
              <a:t>sexo, se siguen  imponiendo por </a:t>
            </a:r>
            <a:r>
              <a:rPr lang="es-MX" dirty="0">
                <a:latin typeface="Bodoni MT" pitchFamily="18" charset="0"/>
              </a:rPr>
              <a:t>diferencias biológicas inmutables </a:t>
            </a:r>
            <a:r>
              <a:rPr lang="es-MX" dirty="0" smtClean="0">
                <a:latin typeface="Bodoni MT" pitchFamily="18" charset="0"/>
              </a:rPr>
              <a:t>(INEGI-UNIFEM, s/a:15</a:t>
            </a:r>
            <a:r>
              <a:rPr lang="es-MX" dirty="0">
                <a:latin typeface="Bodoni MT" pitchFamily="18" charset="0"/>
              </a:rPr>
              <a:t>)</a:t>
            </a:r>
          </a:p>
          <a:p>
            <a:pPr>
              <a:buFont typeface="Wingdings" pitchFamily="2" charset="2"/>
              <a:buChar char="v"/>
            </a:pPr>
            <a:endParaRPr lang="es-MX" dirty="0">
              <a:latin typeface="Bodoni MT" pitchFamily="18" charset="0"/>
            </a:endParaRPr>
          </a:p>
        </p:txBody>
      </p:sp>
      <p:sp>
        <p:nvSpPr>
          <p:cNvPr id="47107" name="Rectangle 3"/>
          <p:cNvSpPr>
            <a:spLocks noChangeArrowheads="1"/>
          </p:cNvSpPr>
          <p:nvPr/>
        </p:nvSpPr>
        <p:spPr bwMode="auto">
          <a:xfrm>
            <a:off x="0" y="0"/>
            <a:ext cx="9144000" cy="936626"/>
          </a:xfrm>
          <a:prstGeom prst="rect">
            <a:avLst/>
          </a:prstGeom>
          <a:solidFill>
            <a:schemeClr val="accent5">
              <a:lumMod val="75000"/>
            </a:schemeClr>
          </a:solidFill>
          <a:ln w="9525">
            <a:solidFill>
              <a:schemeClr val="accent5">
                <a:lumMod val="75000"/>
              </a:schemeClr>
            </a:solidFill>
            <a:miter lim="800000"/>
            <a:headEnd/>
            <a:tailEnd/>
          </a:ln>
          <a:effectLst/>
        </p:spPr>
        <p:txBody>
          <a:bodyPr wrap="none" anchor="ctr"/>
          <a:lstStyle/>
          <a:p>
            <a:pPr algn="ctr"/>
            <a:r>
              <a:rPr lang="es-MX" sz="4000" b="1" dirty="0" smtClean="0">
                <a:latin typeface="Bodoni MT" pitchFamily="18" charset="0"/>
              </a:rPr>
              <a:t>Violencia </a:t>
            </a:r>
            <a:r>
              <a:rPr lang="es-MX" sz="4000" b="1" dirty="0">
                <a:latin typeface="Bodoni MT" pitchFamily="18" charset="0"/>
              </a:rPr>
              <a:t>sexual </a:t>
            </a:r>
            <a:r>
              <a:rPr lang="es-MX" sz="4000" b="1" dirty="0" smtClean="0">
                <a:latin typeface="Bodoni MT" pitchFamily="18" charset="0"/>
              </a:rPr>
              <a:t>en </a:t>
            </a:r>
            <a:r>
              <a:rPr lang="es-MX" sz="4000" b="1" dirty="0">
                <a:latin typeface="Bodoni MT" pitchFamily="18" charset="0"/>
              </a:rPr>
              <a:t>C</a:t>
            </a:r>
            <a:r>
              <a:rPr lang="es-MX" sz="4000" b="1" dirty="0" smtClean="0">
                <a:latin typeface="Bodoni MT" pitchFamily="18" charset="0"/>
              </a:rPr>
              <a:t>hiapas</a:t>
            </a:r>
          </a:p>
          <a:p>
            <a:pPr algn="ctr"/>
            <a:r>
              <a:rPr lang="es-MX" sz="2000" dirty="0" smtClean="0">
                <a:latin typeface="Bodoni MT" pitchFamily="18" charset="0"/>
              </a:rPr>
              <a:t>Cuestiones de salud sexual y reproductiva </a:t>
            </a:r>
            <a:endParaRPr lang="es-MX" sz="2000" dirty="0">
              <a:latin typeface="Bodoni MT" pitchFamily="18" charset="0"/>
            </a:endParaRPr>
          </a:p>
        </p:txBody>
      </p:sp>
      <p:pic>
        <p:nvPicPr>
          <p:cNvPr id="47110" name="Picture 6" descr="ANd9GcRylsyd9LTKlTqd38mtcy-Dbj_Yt_aLw-FgPUGqpYZZFVKZ99X5"/>
          <p:cNvPicPr>
            <a:picLocks noChangeAspect="1" noChangeArrowheads="1"/>
          </p:cNvPicPr>
          <p:nvPr/>
        </p:nvPicPr>
        <p:blipFill>
          <a:blip r:embed="rId2" cstate="print"/>
          <a:srcRect/>
          <a:stretch>
            <a:fillRect/>
          </a:stretch>
        </p:blipFill>
        <p:spPr bwMode="auto">
          <a:xfrm>
            <a:off x="4931105" y="908720"/>
            <a:ext cx="4212896" cy="5949280"/>
          </a:xfrm>
          <a:prstGeom prst="rect">
            <a:avLst/>
          </a:prstGeom>
          <a:noFill/>
        </p:spPr>
      </p:pic>
    </p:spTree>
    <p:extLst>
      <p:ext uri="{BB962C8B-B14F-4D97-AF65-F5344CB8AC3E}">
        <p14:creationId xmlns:p14="http://schemas.microsoft.com/office/powerpoint/2010/main" xmlns="" val="1886354246"/>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1333" y="0"/>
            <a:ext cx="5897880" cy="1173480"/>
          </a:xfrm>
        </p:spPr>
        <p:txBody>
          <a:bodyPr/>
          <a:lstStyle/>
          <a:p>
            <a:r>
              <a:rPr lang="es-MX" dirty="0"/>
              <a:t>Administrar un municipio como se administra un hogar</a:t>
            </a:r>
          </a:p>
        </p:txBody>
      </p:sp>
      <p:sp>
        <p:nvSpPr>
          <p:cNvPr id="4" name="Marcador de contenido 3"/>
          <p:cNvSpPr>
            <a:spLocks noGrp="1"/>
          </p:cNvSpPr>
          <p:nvPr>
            <p:ph sz="half" idx="1"/>
          </p:nvPr>
        </p:nvSpPr>
        <p:spPr>
          <a:xfrm>
            <a:off x="-3232" y="1484784"/>
            <a:ext cx="6340867" cy="4371752"/>
          </a:xfrm>
        </p:spPr>
        <p:txBody>
          <a:bodyPr>
            <a:normAutofit fontScale="47500" lnSpcReduction="20000"/>
          </a:bodyPr>
          <a:lstStyle/>
          <a:p>
            <a:pPr>
              <a:lnSpc>
                <a:spcPct val="133000"/>
              </a:lnSpc>
              <a:buFont typeface="Wingdings" panose="05000000000000000000" pitchFamily="2" charset="2"/>
              <a:buChar char="v"/>
            </a:pPr>
            <a:r>
              <a:rPr lang="es-MX" dirty="0">
                <a:latin typeface="+mj-lt"/>
              </a:rPr>
              <a:t>Persisten en la ley y en la práctica, casos atroces de mutilación genital femenina, penalización de víctimas de violación, esclavitud sexual, trata de personas y tratos degradantes.</a:t>
            </a:r>
          </a:p>
          <a:p>
            <a:pPr>
              <a:lnSpc>
                <a:spcPct val="133000"/>
              </a:lnSpc>
              <a:buFont typeface="Wingdings" panose="05000000000000000000" pitchFamily="2" charset="2"/>
              <a:buChar char="v"/>
            </a:pPr>
            <a:endParaRPr lang="es-MX" dirty="0">
              <a:latin typeface="+mj-lt"/>
            </a:endParaRPr>
          </a:p>
          <a:p>
            <a:pPr>
              <a:lnSpc>
                <a:spcPct val="133000"/>
              </a:lnSpc>
              <a:buFont typeface="Wingdings" panose="05000000000000000000" pitchFamily="2" charset="2"/>
              <a:buChar char="v"/>
            </a:pPr>
            <a:r>
              <a:rPr lang="es-MX" dirty="0">
                <a:latin typeface="+mj-lt"/>
              </a:rPr>
              <a:t>Persisten </a:t>
            </a:r>
            <a:r>
              <a:rPr lang="es-MX" dirty="0" smtClean="0">
                <a:latin typeface="+mj-lt"/>
              </a:rPr>
              <a:t>leyes, usos </a:t>
            </a:r>
            <a:r>
              <a:rPr lang="es-MX" dirty="0">
                <a:latin typeface="+mj-lt"/>
              </a:rPr>
              <a:t>y costumbres que provocan que las mujeres se expongan a abusos.</a:t>
            </a:r>
          </a:p>
          <a:p>
            <a:pPr>
              <a:lnSpc>
                <a:spcPct val="133000"/>
              </a:lnSpc>
              <a:buFont typeface="Wingdings" panose="05000000000000000000" pitchFamily="2" charset="2"/>
              <a:buChar char="v"/>
            </a:pPr>
            <a:endParaRPr lang="es-MX" dirty="0">
              <a:latin typeface="+mj-lt"/>
            </a:endParaRPr>
          </a:p>
          <a:p>
            <a:pPr>
              <a:lnSpc>
                <a:spcPct val="133000"/>
              </a:lnSpc>
              <a:buFont typeface="Wingdings" panose="05000000000000000000" pitchFamily="2" charset="2"/>
              <a:buChar char="v"/>
            </a:pPr>
            <a:r>
              <a:rPr lang="es-MX" dirty="0">
                <a:latin typeface="+mj-lt"/>
              </a:rPr>
              <a:t>Los gobiernos se reservan su derecho a controlar la vida privada de las mujeres; a limitar su habilidad de poseer, administrar propiedades, derechos de sucesión tras el divorcio o la muerte de familiares. </a:t>
            </a:r>
          </a:p>
          <a:p>
            <a:pPr>
              <a:lnSpc>
                <a:spcPct val="133000"/>
              </a:lnSpc>
              <a:buFont typeface="Wingdings" panose="05000000000000000000" pitchFamily="2" charset="2"/>
              <a:buChar char="v"/>
            </a:pPr>
            <a:endParaRPr lang="es-MX" dirty="0">
              <a:latin typeface="+mj-lt"/>
            </a:endParaRPr>
          </a:p>
          <a:p>
            <a:pPr>
              <a:lnSpc>
                <a:spcPct val="133000"/>
              </a:lnSpc>
              <a:buFont typeface="Wingdings" panose="05000000000000000000" pitchFamily="2" charset="2"/>
              <a:buChar char="v"/>
            </a:pPr>
            <a:r>
              <a:rPr lang="es-MX" dirty="0">
                <a:latin typeface="+mj-lt"/>
              </a:rPr>
              <a:t>Los </a:t>
            </a:r>
            <a:r>
              <a:rPr lang="es-MX" dirty="0" smtClean="0">
                <a:latin typeface="+mj-lt"/>
              </a:rPr>
              <a:t>Estados </a:t>
            </a:r>
            <a:r>
              <a:rPr lang="es-MX" dirty="0">
                <a:latin typeface="+mj-lt"/>
              </a:rPr>
              <a:t>otorgan la nacionalidad y ciudadanía a los niños y las niñas sólo por conducto de la línea paterna. </a:t>
            </a:r>
          </a:p>
          <a:p>
            <a:pPr>
              <a:lnSpc>
                <a:spcPct val="133000"/>
              </a:lnSpc>
              <a:buFont typeface="Wingdings" panose="05000000000000000000" pitchFamily="2" charset="2"/>
              <a:buChar char="v"/>
            </a:pPr>
            <a:endParaRPr lang="es-MX" dirty="0">
              <a:latin typeface="+mj-lt"/>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787606" y="5218079"/>
            <a:ext cx="3356394" cy="171521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7174621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Título"/>
          <p:cNvSpPr>
            <a:spLocks noGrp="1"/>
          </p:cNvSpPr>
          <p:nvPr>
            <p:ph type="title"/>
          </p:nvPr>
        </p:nvSpPr>
        <p:spPr>
          <a:xfrm>
            <a:off x="395536" y="260648"/>
            <a:ext cx="4032448" cy="720080"/>
          </a:xfrm>
        </p:spPr>
        <p:txBody>
          <a:bodyPr>
            <a:noAutofit/>
          </a:bodyPr>
          <a:lstStyle/>
          <a:p>
            <a:r>
              <a:rPr lang="es-MX" sz="4000" dirty="0" smtClean="0"/>
              <a:t>Antecedentes</a:t>
            </a:r>
            <a:endParaRPr lang="es-MX" sz="4000" dirty="0"/>
          </a:p>
        </p:txBody>
      </p:sp>
      <p:sp>
        <p:nvSpPr>
          <p:cNvPr id="11" name="10 Marcador de texto"/>
          <p:cNvSpPr>
            <a:spLocks noGrp="1"/>
          </p:cNvSpPr>
          <p:nvPr>
            <p:ph type="body" idx="2"/>
          </p:nvPr>
        </p:nvSpPr>
        <p:spPr>
          <a:xfrm>
            <a:off x="179512" y="1017416"/>
            <a:ext cx="3948490" cy="5840584"/>
          </a:xfrm>
        </p:spPr>
        <p:txBody>
          <a:bodyPr>
            <a:normAutofit fontScale="77500" lnSpcReduction="20000"/>
          </a:bodyPr>
          <a:lstStyle/>
          <a:p>
            <a:pPr marL="457200" indent="-457200" algn="ctr">
              <a:buFont typeface="Wingdings" pitchFamily="2" charset="2"/>
              <a:buChar char="v"/>
            </a:pPr>
            <a:r>
              <a:rPr lang="es-MX" sz="2800" dirty="0"/>
              <a:t>El 8 de marzo de 1857, un grupo de obreras textiles decidió salir a las calles de Nueva York en manifestación de protesta para reducir sus jornadas laborales a 10 </a:t>
            </a:r>
            <a:r>
              <a:rPr lang="es-MX" sz="2800" dirty="0" smtClean="0"/>
              <a:t>horas</a:t>
            </a:r>
          </a:p>
          <a:p>
            <a:pPr marL="457200" indent="-457200" algn="ctr">
              <a:buFont typeface="Wingdings" pitchFamily="2" charset="2"/>
              <a:buChar char="v"/>
            </a:pPr>
            <a:endParaRPr lang="es-MX" sz="2800" dirty="0" smtClean="0"/>
          </a:p>
          <a:p>
            <a:pPr marL="457200" indent="-457200" algn="ctr">
              <a:buFont typeface="Wingdings" pitchFamily="2" charset="2"/>
              <a:buChar char="v"/>
            </a:pPr>
            <a:r>
              <a:rPr lang="es-MX" sz="2800" dirty="0" smtClean="0">
                <a:latin typeface="Trebuchet MS" panose="020B0603020202020204" pitchFamily="34" charset="0"/>
                <a:cs typeface="Aparajita" panose="020B0604020202020204" pitchFamily="34" charset="0"/>
              </a:rPr>
              <a:t>Los movimientos obreros a finales del siglo XIX en América del Norte, Europa y Escandinavia </a:t>
            </a:r>
          </a:p>
          <a:p>
            <a:pPr algn="ctr"/>
            <a:endParaRPr lang="es-MX" sz="2800" dirty="0">
              <a:latin typeface="Trebuchet MS" panose="020B0603020202020204" pitchFamily="34" charset="0"/>
              <a:cs typeface="Aparajita" panose="020B0604020202020204" pitchFamily="34" charset="0"/>
            </a:endParaRPr>
          </a:p>
          <a:p>
            <a:pPr algn="ctr"/>
            <a:endParaRPr lang="es-MX" sz="2800" dirty="0">
              <a:latin typeface="Trebuchet MS" panose="020B0603020202020204" pitchFamily="34" charset="0"/>
              <a:cs typeface="Aparajita" panose="020B0604020202020204" pitchFamily="34" charset="0"/>
            </a:endParaRPr>
          </a:p>
          <a:p>
            <a:pPr algn="ctr"/>
            <a:r>
              <a:rPr lang="es-MX" sz="2800" dirty="0">
                <a:latin typeface="Trebuchet MS" panose="020B0603020202020204" pitchFamily="34" charset="0"/>
                <a:cs typeface="Aparajita" panose="020B0604020202020204" pitchFamily="34" charset="0"/>
              </a:rPr>
              <a:t>L</a:t>
            </a:r>
            <a:r>
              <a:rPr lang="es-MX" sz="2800" dirty="0" smtClean="0">
                <a:latin typeface="Trebuchet MS" panose="020B0603020202020204" pitchFamily="34" charset="0"/>
                <a:cs typeface="Aparajita" panose="020B0604020202020204" pitchFamily="34" charset="0"/>
              </a:rPr>
              <a:t>as mujeres, en algunos  países, lo conmemoran en favor de la igualdad con el varón y el empoderamiento  en la sociedad</a:t>
            </a:r>
            <a:endParaRPr lang="es-MX" sz="2800" dirty="0">
              <a:latin typeface="Trebuchet MS" panose="020B0603020202020204" pitchFamily="34" charset="0"/>
              <a:cs typeface="Aparajita" panose="020B0604020202020204" pitchFamily="34" charset="0"/>
            </a:endParaRPr>
          </a:p>
          <a:p>
            <a:pPr marL="457200" indent="-457200" algn="ctr">
              <a:buFont typeface="Wingdings" pitchFamily="2" charset="2"/>
              <a:buChar char="v"/>
            </a:pPr>
            <a:endParaRPr lang="es-MX" sz="2800" dirty="0"/>
          </a:p>
          <a:p>
            <a:endParaRPr lang="es-MX" dirty="0"/>
          </a:p>
        </p:txBody>
      </p:sp>
      <p:pic>
        <p:nvPicPr>
          <p:cNvPr id="6" name="Picture 4" descr="https://entregrietas.files.wordpress.com/2013/03/rosa-luxemburgo_15-de-enero-1919.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591050" y="3404992"/>
            <a:ext cx="4552950" cy="3429000"/>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2" descr="http://www.pyr.org.ar/IMG/jpg/482457_147968015363713_1460605515_n.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591050" y="-30386"/>
            <a:ext cx="4552950" cy="357187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408199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404664"/>
            <a:ext cx="4766593" cy="765691"/>
          </a:xfrm>
        </p:spPr>
        <p:txBody>
          <a:bodyPr>
            <a:normAutofit/>
          </a:bodyPr>
          <a:lstStyle/>
          <a:p>
            <a:r>
              <a:rPr lang="es-MX" dirty="0" smtClean="0"/>
              <a:t>En México, cada año </a:t>
            </a:r>
            <a:r>
              <a:rPr lang="es-MX" dirty="0"/>
              <a:t>a</a:t>
            </a:r>
            <a:r>
              <a:rPr lang="es-MX" dirty="0" smtClean="0"/>
              <a:t>ltos funcionarios del país:</a:t>
            </a:r>
            <a:endParaRPr lang="es-MX" dirty="0"/>
          </a:p>
        </p:txBody>
      </p:sp>
      <p:sp>
        <p:nvSpPr>
          <p:cNvPr id="4" name="3 Marcador de texto"/>
          <p:cNvSpPr>
            <a:spLocks noGrp="1"/>
          </p:cNvSpPr>
          <p:nvPr>
            <p:ph type="body" idx="2"/>
          </p:nvPr>
        </p:nvSpPr>
        <p:spPr>
          <a:xfrm>
            <a:off x="179512" y="1484784"/>
            <a:ext cx="4833322" cy="4528737"/>
          </a:xfrm>
        </p:spPr>
        <p:txBody>
          <a:bodyPr>
            <a:noAutofit/>
          </a:bodyPr>
          <a:lstStyle/>
          <a:p>
            <a:pPr marL="457200" indent="-457200" algn="ctr">
              <a:buFont typeface="Wingdings" pitchFamily="2" charset="2"/>
              <a:buChar char="v"/>
            </a:pPr>
            <a:r>
              <a:rPr lang="es-MX" sz="2800" dirty="0"/>
              <a:t>R</a:t>
            </a:r>
            <a:r>
              <a:rPr lang="es-MX" sz="2800" dirty="0" smtClean="0"/>
              <a:t>ecurren a elogios hacia las mujeres y expresan indignación por la discriminación de género, la violencia y la opresión que viven millones de mexicanas. </a:t>
            </a:r>
          </a:p>
          <a:p>
            <a:pPr marL="457200" indent="-457200" algn="ctr">
              <a:buFont typeface="Wingdings" pitchFamily="2" charset="2"/>
              <a:buChar char="v"/>
            </a:pPr>
            <a:r>
              <a:rPr lang="es-MX" sz="2800" dirty="0" smtClean="0"/>
              <a:t>Reconocen a las mujeres como el futuro del país. </a:t>
            </a:r>
          </a:p>
          <a:p>
            <a:pPr marL="457200" indent="-457200" algn="ctr">
              <a:buFont typeface="Wingdings" pitchFamily="2" charset="2"/>
              <a:buChar char="v"/>
            </a:pPr>
            <a:r>
              <a:rPr lang="es-MX" sz="2800" dirty="0" smtClean="0"/>
              <a:t>Opinan que mientras no haya equidad de género no habrá democracia.</a:t>
            </a:r>
            <a:endParaRPr lang="es-MX" sz="2800" dirty="0"/>
          </a:p>
        </p:txBody>
      </p:sp>
      <p:sp>
        <p:nvSpPr>
          <p:cNvPr id="5" name="4 Rectángulo"/>
          <p:cNvSpPr/>
          <p:nvPr/>
        </p:nvSpPr>
        <p:spPr>
          <a:xfrm>
            <a:off x="5381836" y="6102049"/>
            <a:ext cx="3995936" cy="246221"/>
          </a:xfrm>
          <a:prstGeom prst="rect">
            <a:avLst/>
          </a:prstGeom>
        </p:spPr>
        <p:txBody>
          <a:bodyPr wrap="square">
            <a:spAutoFit/>
          </a:bodyPr>
          <a:lstStyle/>
          <a:p>
            <a:r>
              <a:rPr lang="es-MX" sz="1000" dirty="0" smtClean="0"/>
              <a:t>Fuente: http://www.jornada.unam.mx/2013/03/09/cartones/0</a:t>
            </a:r>
          </a:p>
        </p:txBody>
      </p:sp>
      <p:pic>
        <p:nvPicPr>
          <p:cNvPr id="3076" name="Picture 4" descr="http://www.jornada.unam.mx/2013/03/09/cartones/fisgon.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381836" y="465639"/>
            <a:ext cx="3528392" cy="563641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6 Rectángulo"/>
          <p:cNvSpPr/>
          <p:nvPr/>
        </p:nvSpPr>
        <p:spPr>
          <a:xfrm>
            <a:off x="5436096" y="188640"/>
            <a:ext cx="2761968" cy="276999"/>
          </a:xfrm>
          <a:prstGeom prst="rect">
            <a:avLst/>
          </a:prstGeom>
        </p:spPr>
        <p:txBody>
          <a:bodyPr wrap="square">
            <a:spAutoFit/>
          </a:bodyPr>
          <a:lstStyle/>
          <a:p>
            <a:pPr lvl="0" fontAlgn="base">
              <a:spcBef>
                <a:spcPct val="0"/>
              </a:spcBef>
              <a:spcAft>
                <a:spcPct val="0"/>
              </a:spcAft>
            </a:pPr>
            <a:r>
              <a:rPr lang="es-MX" sz="1200" b="1" dirty="0">
                <a:latin typeface="+mj-lt"/>
                <a:cs typeface="Arial" pitchFamily="34" charset="0"/>
              </a:rPr>
              <a:t>Caballerosidad machista-Fisgón </a:t>
            </a:r>
          </a:p>
        </p:txBody>
      </p:sp>
    </p:spTree>
    <p:extLst>
      <p:ext uri="{BB962C8B-B14F-4D97-AF65-F5344CB8AC3E}">
        <p14:creationId xmlns:p14="http://schemas.microsoft.com/office/powerpoint/2010/main" xmlns="" val="195159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285750" y="428625"/>
            <a:ext cx="9215438" cy="571500"/>
          </a:xfrm>
          <a:prstGeom prst="rect">
            <a:avLst/>
          </a:prstGeom>
        </p:spPr>
        <p:txBody>
          <a:bodyPr/>
          <a:lstStyle/>
          <a:p>
            <a:pPr algn="ctr" eaLnBrk="0" hangingPunct="0">
              <a:defRPr/>
            </a:pPr>
            <a:r>
              <a:rPr lang="es-MX" sz="2800" dirty="0">
                <a:latin typeface="Trebuchet MS" panose="020B0603020202020204" pitchFamily="34" charset="0"/>
              </a:rPr>
              <a:t>La era </a:t>
            </a:r>
            <a:r>
              <a:rPr lang="es-MX" sz="2800" kern="0" dirty="0">
                <a:solidFill>
                  <a:schemeClr val="tx2"/>
                </a:solidFill>
                <a:effectLst>
                  <a:outerShdw blurRad="38100" dist="38100" dir="2700000" algn="tl">
                    <a:srgbClr val="000000"/>
                  </a:outerShdw>
                </a:effectLst>
                <a:latin typeface="Trebuchet MS" panose="020B0603020202020204" pitchFamily="34" charset="0"/>
              </a:rPr>
              <a:t>clitoriana</a:t>
            </a:r>
            <a:r>
              <a:rPr lang="es-MX" sz="2800" dirty="0">
                <a:latin typeface="Trebuchet MS" panose="020B0603020202020204" pitchFamily="34" charset="0"/>
              </a:rPr>
              <a:t> del poderío masculino</a:t>
            </a:r>
            <a:endParaRPr lang="es-ES" sz="2800" kern="0" dirty="0">
              <a:solidFill>
                <a:schemeClr val="tx2"/>
              </a:solidFill>
              <a:effectLst>
                <a:outerShdw blurRad="38100" dist="38100" dir="2700000" algn="tl">
                  <a:srgbClr val="000000"/>
                </a:outerShdw>
              </a:effectLst>
              <a:latin typeface="Trebuchet MS" panose="020B0603020202020204" pitchFamily="34" charset="0"/>
              <a:ea typeface="+mj-ea"/>
              <a:cs typeface="+mj-cs"/>
            </a:endParaRPr>
          </a:p>
        </p:txBody>
      </p:sp>
      <p:sp>
        <p:nvSpPr>
          <p:cNvPr id="6" name="Rectangle 3"/>
          <p:cNvSpPr txBox="1">
            <a:spLocks noChangeArrowheads="1"/>
          </p:cNvSpPr>
          <p:nvPr/>
        </p:nvSpPr>
        <p:spPr>
          <a:xfrm>
            <a:off x="714375" y="1071563"/>
            <a:ext cx="4357688" cy="4454525"/>
          </a:xfrm>
          <a:prstGeom prst="rect">
            <a:avLst/>
          </a:prstGeom>
        </p:spPr>
        <p:txBody>
          <a:bodyPr/>
          <a:lstStyle/>
          <a:p>
            <a:pPr marL="342900" indent="-342900" algn="ctr" eaLnBrk="0" hangingPunct="0">
              <a:lnSpc>
                <a:spcPct val="150000"/>
              </a:lnSpc>
              <a:spcBef>
                <a:spcPct val="20000"/>
              </a:spcBef>
              <a:buClr>
                <a:schemeClr val="hlink"/>
              </a:buClr>
              <a:buSzPct val="65000"/>
              <a:buFont typeface="Wingdings" panose="05000000000000000000" pitchFamily="2" charset="2"/>
              <a:buChar char="v"/>
              <a:defRPr/>
            </a:pPr>
            <a:r>
              <a:rPr lang="es-MX" sz="2000" kern="0" dirty="0">
                <a:latin typeface="Trebuchet MS" panose="020B0603020202020204" pitchFamily="34" charset="0"/>
              </a:rPr>
              <a:t>La mecánica, cede espacio a la electromecánica y ésta, a la electrónica, las palancas son remplazadas por botones: </a:t>
            </a:r>
            <a:r>
              <a:rPr lang="es-MX" sz="2000" i="1" kern="0" dirty="0" err="1">
                <a:latin typeface="Trebuchet MS" panose="020B0603020202020204" pitchFamily="34" charset="0"/>
              </a:rPr>
              <a:t>enter</a:t>
            </a:r>
            <a:r>
              <a:rPr lang="es-MX" sz="2000" kern="0" dirty="0">
                <a:latin typeface="Trebuchet MS" panose="020B0603020202020204" pitchFamily="34" charset="0"/>
              </a:rPr>
              <a:t>, </a:t>
            </a:r>
            <a:r>
              <a:rPr lang="es-MX" sz="2000" i="1" kern="0" dirty="0">
                <a:latin typeface="Trebuchet MS" panose="020B0603020202020204" pitchFamily="34" charset="0"/>
              </a:rPr>
              <a:t>mouse</a:t>
            </a:r>
            <a:r>
              <a:rPr lang="es-MX" sz="2000" kern="0" dirty="0">
                <a:latin typeface="Trebuchet MS" panose="020B0603020202020204" pitchFamily="34" charset="0"/>
              </a:rPr>
              <a:t>, </a:t>
            </a:r>
            <a:r>
              <a:rPr lang="es-MX" sz="2000" i="1" kern="0" dirty="0" err="1">
                <a:latin typeface="Trebuchet MS" panose="020B0603020202020204" pitchFamily="34" charset="0"/>
              </a:rPr>
              <a:t>iPod</a:t>
            </a:r>
            <a:r>
              <a:rPr lang="es-MX" sz="2000" kern="0" dirty="0">
                <a:latin typeface="Trebuchet MS" panose="020B0603020202020204" pitchFamily="34" charset="0"/>
              </a:rPr>
              <a:t>, celulares.</a:t>
            </a:r>
          </a:p>
          <a:p>
            <a:pPr marL="342900" indent="-342900" algn="ctr" eaLnBrk="0" hangingPunct="0">
              <a:lnSpc>
                <a:spcPct val="150000"/>
              </a:lnSpc>
              <a:spcBef>
                <a:spcPct val="20000"/>
              </a:spcBef>
              <a:buClr>
                <a:schemeClr val="hlink"/>
              </a:buClr>
              <a:buSzPct val="65000"/>
              <a:buFont typeface="Wingdings" panose="05000000000000000000" pitchFamily="2" charset="2"/>
              <a:buChar char="v"/>
              <a:defRPr/>
            </a:pPr>
            <a:endParaRPr lang="es-MX" sz="2000" kern="0" dirty="0">
              <a:latin typeface="Trebuchet MS" panose="020B0603020202020204" pitchFamily="34" charset="0"/>
            </a:endParaRPr>
          </a:p>
          <a:p>
            <a:pPr marL="342900" indent="-342900" algn="ctr" eaLnBrk="0" hangingPunct="0">
              <a:lnSpc>
                <a:spcPct val="150000"/>
              </a:lnSpc>
              <a:spcBef>
                <a:spcPct val="20000"/>
              </a:spcBef>
              <a:buClr>
                <a:schemeClr val="hlink"/>
              </a:buClr>
              <a:buSzPct val="65000"/>
              <a:buFont typeface="Wingdings" panose="05000000000000000000" pitchFamily="2" charset="2"/>
              <a:buChar char="v"/>
              <a:defRPr/>
            </a:pPr>
            <a:r>
              <a:rPr lang="es-MX" sz="2000" kern="0" dirty="0">
                <a:latin typeface="Trebuchet MS" panose="020B0603020202020204" pitchFamily="34" charset="0"/>
              </a:rPr>
              <a:t>En la era clitoriana es posible hacer lo que apetece </a:t>
            </a:r>
            <a:r>
              <a:rPr lang="es-MX" sz="2000" kern="0" dirty="0" smtClean="0">
                <a:latin typeface="Trebuchet MS" panose="020B0603020202020204" pitchFamily="34" charset="0"/>
              </a:rPr>
              <a:t>“ya </a:t>
            </a:r>
            <a:r>
              <a:rPr lang="es-MX" sz="2000" kern="0" dirty="0">
                <a:latin typeface="Trebuchet MS" panose="020B0603020202020204" pitchFamily="34" charset="0"/>
              </a:rPr>
              <a:t>no nos interesa contar con personas que tienen buena voluntad, sino con las que producen buenos resultados”.</a:t>
            </a:r>
          </a:p>
        </p:txBody>
      </p:sp>
      <p:pic>
        <p:nvPicPr>
          <p:cNvPr id="7" name="Picture 4" descr="Resultado de imagen para imagenes del 8 de marzo dia internacional dela muje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799889" y="1418853"/>
            <a:ext cx="2330533" cy="301027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2976837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1835696" y="116632"/>
            <a:ext cx="4968552" cy="936626"/>
          </a:xfrm>
          <a:prstGeom prst="rect">
            <a:avLst/>
          </a:prstGeom>
          <a:noFill/>
          <a:ln w="9525">
            <a:noFill/>
            <a:miter lim="800000"/>
            <a:headEnd/>
            <a:tailEnd/>
          </a:ln>
          <a:effectLst/>
        </p:spPr>
        <p:txBody>
          <a:bodyPr wrap="none" anchor="ctr"/>
          <a:lstStyle/>
          <a:p>
            <a:pPr algn="ctr"/>
            <a:r>
              <a:rPr lang="es-MX" sz="7200" b="1" dirty="0">
                <a:solidFill>
                  <a:schemeClr val="bg1"/>
                </a:solidFill>
                <a:latin typeface="Century Gothic" pitchFamily="34" charset="0"/>
              </a:rPr>
              <a:t>Gracias</a:t>
            </a:r>
            <a:endParaRPr lang="es-ES" sz="7200" b="1" dirty="0">
              <a:solidFill>
                <a:schemeClr val="bg1"/>
              </a:solidFill>
              <a:latin typeface="Century Gothic" pitchFamily="34" charset="0"/>
            </a:endParaRPr>
          </a:p>
        </p:txBody>
      </p:sp>
      <p:sp>
        <p:nvSpPr>
          <p:cNvPr id="50182" name="Rectangle 5"/>
          <p:cNvSpPr>
            <a:spLocks noChangeArrowheads="1"/>
          </p:cNvSpPr>
          <p:nvPr/>
        </p:nvSpPr>
        <p:spPr bwMode="auto">
          <a:xfrm>
            <a:off x="611560" y="5562600"/>
            <a:ext cx="7991475" cy="1295400"/>
          </a:xfrm>
          <a:prstGeom prst="rect">
            <a:avLst/>
          </a:prstGeom>
          <a:noFill/>
          <a:ln w="9525">
            <a:noFill/>
            <a:miter lim="800000"/>
            <a:headEnd/>
            <a:tailEnd/>
          </a:ln>
        </p:spPr>
        <p:txBody>
          <a:bodyPr/>
          <a:lstStyle/>
          <a:p>
            <a:pPr marL="342900" indent="-342900">
              <a:spcBef>
                <a:spcPct val="20000"/>
              </a:spcBef>
            </a:pPr>
            <a:r>
              <a:rPr lang="es-MX" sz="2400" b="1" dirty="0">
                <a:effectLst>
                  <a:outerShdw blurRad="38100" dist="38100" dir="2700000" algn="tl">
                    <a:srgbClr val="000000">
                      <a:alpha val="43137"/>
                    </a:srgbClr>
                  </a:outerShdw>
                </a:effectLst>
                <a:latin typeface="Garamond" pitchFamily="18" charset="0"/>
              </a:rPr>
              <a:t>   “… cada noche será vivida como si fuera la última y cada día como si fuera el primero.” </a:t>
            </a:r>
          </a:p>
          <a:p>
            <a:pPr marL="342900" indent="-342900">
              <a:spcBef>
                <a:spcPct val="20000"/>
              </a:spcBef>
            </a:pPr>
            <a:r>
              <a:rPr lang="es-MX" sz="2400" b="1" dirty="0">
                <a:effectLst>
                  <a:outerShdw blurRad="38100" dist="38100" dir="2700000" algn="tl">
                    <a:srgbClr val="000000">
                      <a:alpha val="43137"/>
                    </a:srgbClr>
                  </a:outerShdw>
                </a:effectLst>
                <a:latin typeface="Garamond" pitchFamily="18" charset="0"/>
              </a:rPr>
              <a:t>                                                          Eduardo Galeano.</a:t>
            </a:r>
            <a:endParaRPr lang="es-ES" sz="2400" b="1" dirty="0">
              <a:effectLst>
                <a:outerShdw blurRad="38100" dist="38100" dir="2700000" algn="tl">
                  <a:srgbClr val="000000">
                    <a:alpha val="43137"/>
                  </a:srgbClr>
                </a:outerShdw>
              </a:effectLst>
              <a:latin typeface="Garamond" pitchFamily="18" charset="0"/>
            </a:endParaRPr>
          </a:p>
        </p:txBody>
      </p:sp>
      <p:pic>
        <p:nvPicPr>
          <p:cNvPr id="11" name="Picture 4" descr="ls-jis3"/>
          <p:cNvPicPr>
            <a:picLocks noGrp="1" noChangeAspect="1" noChangeArrowheads="1"/>
          </p:cNvPicPr>
          <p:nvPr>
            <p:ph type="pic" idx="1"/>
          </p:nvPr>
        </p:nvPicPr>
        <p:blipFill>
          <a:blip r:embed="rId2" cstate="print"/>
          <a:srcRect l="12047" r="12047"/>
          <a:stretch>
            <a:fillRect/>
          </a:stretch>
        </p:blipFill>
        <p:spPr bwMode="auto">
          <a:xfrm>
            <a:off x="827584" y="1196752"/>
            <a:ext cx="3898322" cy="3898322"/>
          </a:xfrm>
          <a:prstGeom prst="rect">
            <a:avLst/>
          </a:prstGeom>
          <a:noFill/>
          <a:ln w="9525">
            <a:noFill/>
            <a:miter lim="800000"/>
            <a:headEnd/>
            <a:tailEnd/>
          </a:ln>
        </p:spPr>
      </p:pic>
    </p:spTree>
    <p:extLst>
      <p:ext uri="{BB962C8B-B14F-4D97-AF65-F5344CB8AC3E}">
        <p14:creationId xmlns:p14="http://schemas.microsoft.com/office/powerpoint/2010/main" xmlns="" val="4292452868"/>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99" y="-520502"/>
            <a:ext cx="7239000" cy="1143000"/>
          </a:xfrm>
        </p:spPr>
        <p:txBody>
          <a:bodyPr/>
          <a:lstStyle/>
          <a:p>
            <a:r>
              <a:rPr lang="es-MX" sz="3600" dirty="0"/>
              <a:t>Antecedentes</a:t>
            </a:r>
            <a:endParaRPr lang="es-MX" dirty="0"/>
          </a:p>
        </p:txBody>
      </p:sp>
      <p:sp>
        <p:nvSpPr>
          <p:cNvPr id="4" name="Rectángulo 3"/>
          <p:cNvSpPr/>
          <p:nvPr/>
        </p:nvSpPr>
        <p:spPr>
          <a:xfrm>
            <a:off x="-154995" y="1150937"/>
            <a:ext cx="5462473" cy="5355312"/>
          </a:xfrm>
          <a:prstGeom prst="rect">
            <a:avLst/>
          </a:prstGeom>
        </p:spPr>
        <p:txBody>
          <a:bodyPr wrap="square">
            <a:spAutoFit/>
          </a:bodyPr>
          <a:lstStyle/>
          <a:p>
            <a:pPr marL="285750" indent="-285750" algn="ctr">
              <a:buFont typeface="Wingdings" panose="05000000000000000000" pitchFamily="2" charset="2"/>
              <a:buChar char="v"/>
            </a:pPr>
            <a:r>
              <a:rPr lang="es-MX" dirty="0">
                <a:latin typeface="Trebuchet MS" panose="020B0603020202020204" pitchFamily="34" charset="0"/>
              </a:rPr>
              <a:t>Se cree que 8 de marzo tiene su origen en un incendio (1908) que provoca el dueño de la fabrica en New York, mueren 129 </a:t>
            </a:r>
            <a:r>
              <a:rPr lang="es-MX" dirty="0" smtClean="0">
                <a:latin typeface="Trebuchet MS" panose="020B0603020202020204" pitchFamily="34" charset="0"/>
              </a:rPr>
              <a:t>obreras</a:t>
            </a:r>
          </a:p>
          <a:p>
            <a:pPr algn="ctr"/>
            <a:endParaRPr lang="es-MX" dirty="0">
              <a:latin typeface="Trebuchet MS" panose="020B0603020202020204" pitchFamily="34" charset="0"/>
            </a:endParaRPr>
          </a:p>
          <a:p>
            <a:pPr marL="285750" indent="-285750" algn="ctr">
              <a:buFont typeface="Wingdings" panose="05000000000000000000" pitchFamily="2" charset="2"/>
              <a:buChar char="v"/>
            </a:pPr>
            <a:r>
              <a:rPr lang="es-MX" dirty="0">
                <a:latin typeface="Trebuchet MS" panose="020B0603020202020204" pitchFamily="34" charset="0"/>
              </a:rPr>
              <a:t>Hubo un incendio con muchas muertes de trabajadoras en lucha pero fue en </a:t>
            </a:r>
            <a:r>
              <a:rPr lang="es-MX" dirty="0" smtClean="0">
                <a:latin typeface="Trebuchet MS" panose="020B0603020202020204" pitchFamily="34" charset="0"/>
              </a:rPr>
              <a:t>1909</a:t>
            </a:r>
          </a:p>
          <a:p>
            <a:pPr algn="ctr"/>
            <a:endParaRPr lang="es-MX" dirty="0">
              <a:latin typeface="Trebuchet MS" panose="020B0603020202020204" pitchFamily="34" charset="0"/>
            </a:endParaRPr>
          </a:p>
          <a:p>
            <a:pPr marL="285750" indent="-285750" algn="ctr">
              <a:buFont typeface="Wingdings" panose="05000000000000000000" pitchFamily="2" charset="2"/>
              <a:buChar char="v"/>
            </a:pPr>
            <a:r>
              <a:rPr lang="es-MX" dirty="0">
                <a:latin typeface="Trebuchet MS" panose="020B0603020202020204" pitchFamily="34" charset="0"/>
              </a:rPr>
              <a:t>Clara </a:t>
            </a:r>
            <a:r>
              <a:rPr lang="es-MX" dirty="0" err="1">
                <a:latin typeface="Trebuchet MS" panose="020B0603020202020204" pitchFamily="34" charset="0"/>
              </a:rPr>
              <a:t>Zetkin</a:t>
            </a:r>
            <a:r>
              <a:rPr lang="es-MX" dirty="0">
                <a:latin typeface="Trebuchet MS" panose="020B0603020202020204" pitchFamily="34" charset="0"/>
              </a:rPr>
              <a:t> (1857-1933), líder del movimiento alemán de mujeres socialistas, propone la </a:t>
            </a:r>
            <a:r>
              <a:rPr lang="es-MX" dirty="0" smtClean="0">
                <a:latin typeface="Trebuchet MS" panose="020B0603020202020204" pitchFamily="34" charset="0"/>
              </a:rPr>
              <a:t>celebración</a:t>
            </a:r>
          </a:p>
          <a:p>
            <a:pPr algn="ctr"/>
            <a:endParaRPr lang="es-MX" dirty="0">
              <a:latin typeface="Trebuchet MS" panose="020B0603020202020204" pitchFamily="34" charset="0"/>
            </a:endParaRPr>
          </a:p>
          <a:p>
            <a:pPr marL="285750" indent="-285750" algn="ctr">
              <a:buFont typeface="Wingdings" panose="05000000000000000000" pitchFamily="2" charset="2"/>
              <a:buChar char="v"/>
            </a:pPr>
            <a:r>
              <a:rPr lang="es-MX" dirty="0">
                <a:latin typeface="Trebuchet MS" panose="020B0603020202020204" pitchFamily="34" charset="0"/>
              </a:rPr>
              <a:t>La primera celebración del Día Internacional de la Mujer Trabajadora se produjo el 19 de marzo de 1911 en países de Escandinavia y </a:t>
            </a:r>
            <a:r>
              <a:rPr lang="es-MX" dirty="0" smtClean="0">
                <a:latin typeface="Trebuchet MS" panose="020B0603020202020204" pitchFamily="34" charset="0"/>
              </a:rPr>
              <a:t>Europa</a:t>
            </a:r>
          </a:p>
          <a:p>
            <a:pPr algn="ctr"/>
            <a:r>
              <a:rPr lang="es-MX" dirty="0" smtClean="0">
                <a:latin typeface="Trebuchet MS" panose="020B0603020202020204" pitchFamily="34" charset="0"/>
              </a:rPr>
              <a:t> </a:t>
            </a:r>
            <a:endParaRPr lang="es-MX" dirty="0">
              <a:latin typeface="Trebuchet MS" panose="020B0603020202020204" pitchFamily="34" charset="0"/>
            </a:endParaRPr>
          </a:p>
          <a:p>
            <a:pPr marL="285750" indent="-285750" algn="ctr">
              <a:buFont typeface="Wingdings" panose="05000000000000000000" pitchFamily="2" charset="2"/>
              <a:buChar char="v"/>
            </a:pPr>
            <a:r>
              <a:rPr lang="es-MX" dirty="0" smtClean="0">
                <a:latin typeface="Trebuchet MS" panose="020B0603020202020204" pitchFamily="34" charset="0"/>
              </a:rPr>
              <a:t>8 </a:t>
            </a:r>
            <a:r>
              <a:rPr lang="es-MX" dirty="0">
                <a:latin typeface="Trebuchet MS" panose="020B0603020202020204" pitchFamily="34" charset="0"/>
              </a:rPr>
              <a:t>de marzo es para recordar que en 1917 las mujeres rusas se amotinaron ante la falta de alimentos, dando inicio a la revolución socialista.</a:t>
            </a:r>
          </a:p>
        </p:txBody>
      </p:sp>
      <p:sp>
        <p:nvSpPr>
          <p:cNvPr id="5" name="AutoShape 2" descr="Resultado de imagen para clara zetki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7" name="Imagen 6"/>
          <p:cNvPicPr>
            <a:picLocks noChangeAspect="1"/>
          </p:cNvPicPr>
          <p:nvPr/>
        </p:nvPicPr>
        <p:blipFill>
          <a:blip r:embed="rId2" cstate="print"/>
          <a:stretch>
            <a:fillRect/>
          </a:stretch>
        </p:blipFill>
        <p:spPr>
          <a:xfrm>
            <a:off x="6119589" y="208812"/>
            <a:ext cx="1895475" cy="1628775"/>
          </a:xfrm>
          <a:prstGeom prst="rect">
            <a:avLst/>
          </a:prstGeom>
        </p:spPr>
      </p:pic>
      <p:pic>
        <p:nvPicPr>
          <p:cNvPr id="9" name="Imagen 8"/>
          <p:cNvPicPr>
            <a:picLocks noChangeAspect="1"/>
          </p:cNvPicPr>
          <p:nvPr/>
        </p:nvPicPr>
        <p:blipFill>
          <a:blip r:embed="rId3" cstate="print"/>
          <a:stretch>
            <a:fillRect/>
          </a:stretch>
        </p:blipFill>
        <p:spPr>
          <a:xfrm>
            <a:off x="6258263" y="2017908"/>
            <a:ext cx="523875" cy="1181100"/>
          </a:xfrm>
          <a:prstGeom prst="rect">
            <a:avLst/>
          </a:prstGeom>
        </p:spPr>
      </p:pic>
      <p:pic>
        <p:nvPicPr>
          <p:cNvPr id="11" name="Imagen 10"/>
          <p:cNvPicPr>
            <a:picLocks noChangeAspect="1"/>
          </p:cNvPicPr>
          <p:nvPr/>
        </p:nvPicPr>
        <p:blipFill>
          <a:blip r:embed="rId4" cstate="print"/>
          <a:stretch>
            <a:fillRect/>
          </a:stretch>
        </p:blipFill>
        <p:spPr>
          <a:xfrm>
            <a:off x="6948264" y="2194120"/>
            <a:ext cx="1066800" cy="828675"/>
          </a:xfrm>
          <a:prstGeom prst="rect">
            <a:avLst/>
          </a:prstGeom>
        </p:spPr>
      </p:pic>
      <p:pic>
        <p:nvPicPr>
          <p:cNvPr id="12" name="Picture 2" descr="http://vang.blob.core.windows.net/images/2013/03/26/origen-dia-de-la-mujer.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5165820" y="3735860"/>
            <a:ext cx="3978180" cy="310163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741096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3258" y="21098"/>
            <a:ext cx="4776727" cy="1045418"/>
          </a:xfrm>
        </p:spPr>
        <p:txBody>
          <a:bodyPr>
            <a:normAutofit/>
          </a:bodyPr>
          <a:lstStyle/>
          <a:p>
            <a:r>
              <a:rPr lang="es-MX" sz="2000" dirty="0" smtClean="0"/>
              <a:t>En México, la lucha por el derecho al voto se ciñe a la disciplina de tipo corporativista</a:t>
            </a:r>
            <a:endParaRPr lang="es-MX" sz="2000" dirty="0"/>
          </a:p>
        </p:txBody>
      </p:sp>
      <p:sp>
        <p:nvSpPr>
          <p:cNvPr id="4" name="3 Marcador de texto"/>
          <p:cNvSpPr>
            <a:spLocks noGrp="1"/>
          </p:cNvSpPr>
          <p:nvPr>
            <p:ph type="body" idx="2"/>
          </p:nvPr>
        </p:nvSpPr>
        <p:spPr>
          <a:xfrm>
            <a:off x="53303" y="1162050"/>
            <a:ext cx="4503215" cy="5517232"/>
          </a:xfrm>
        </p:spPr>
        <p:txBody>
          <a:bodyPr>
            <a:noAutofit/>
          </a:bodyPr>
          <a:lstStyle/>
          <a:p>
            <a:pPr marL="342900" indent="-342900" algn="ctr">
              <a:lnSpc>
                <a:spcPct val="134000"/>
              </a:lnSpc>
              <a:buFont typeface="Wingdings" pitchFamily="2" charset="2"/>
              <a:buChar char="v"/>
            </a:pPr>
            <a:r>
              <a:rPr lang="es-MX" sz="2000" dirty="0" smtClean="0"/>
              <a:t>Se muestra en 1914 en plena Revolución Mexicana. </a:t>
            </a:r>
          </a:p>
          <a:p>
            <a:pPr algn="ctr">
              <a:lnSpc>
                <a:spcPct val="134000"/>
              </a:lnSpc>
            </a:pPr>
            <a:endParaRPr lang="es-MX" sz="2000" dirty="0" smtClean="0"/>
          </a:p>
          <a:p>
            <a:pPr marL="342900" indent="-342900" algn="ctr">
              <a:lnSpc>
                <a:spcPct val="134000"/>
              </a:lnSpc>
              <a:buFont typeface="Wingdings" pitchFamily="2" charset="2"/>
              <a:buChar char="v"/>
            </a:pPr>
            <a:r>
              <a:rPr lang="es-MX" sz="2000" dirty="0" smtClean="0"/>
              <a:t>Es 1934 cuando se reconoce en el discurso oficial que el hombre y la mujer son iguales.</a:t>
            </a:r>
            <a:endParaRPr lang="es-MX" sz="2000" dirty="0"/>
          </a:p>
          <a:p>
            <a:pPr marL="342900" indent="-342900" algn="ctr">
              <a:lnSpc>
                <a:spcPct val="134000"/>
              </a:lnSpc>
              <a:buFont typeface="Wingdings" pitchFamily="2" charset="2"/>
              <a:buChar char="v"/>
            </a:pPr>
            <a:endParaRPr lang="es-ES_tradnl" sz="2000" dirty="0" smtClean="0"/>
          </a:p>
          <a:p>
            <a:pPr marL="342900" indent="-342900" algn="ctr">
              <a:lnSpc>
                <a:spcPct val="134000"/>
              </a:lnSpc>
              <a:buFont typeface="Wingdings" pitchFamily="2" charset="2"/>
              <a:buChar char="v"/>
            </a:pPr>
            <a:r>
              <a:rPr lang="es-MX" sz="2000" dirty="0"/>
              <a:t>En 1947 se concede a la mujer el derecho al voto pero en el ámbito municipal. </a:t>
            </a:r>
            <a:endParaRPr lang="es-MX" sz="2000" dirty="0" smtClean="0"/>
          </a:p>
          <a:p>
            <a:pPr marL="342900" indent="-342900" algn="ctr">
              <a:lnSpc>
                <a:spcPct val="134000"/>
              </a:lnSpc>
              <a:buFont typeface="Wingdings" pitchFamily="2" charset="2"/>
              <a:buChar char="v"/>
            </a:pPr>
            <a:endParaRPr lang="es-ES_tradnl" sz="2000" dirty="0"/>
          </a:p>
          <a:p>
            <a:pPr marL="342900" indent="-342900" algn="ctr">
              <a:lnSpc>
                <a:spcPct val="134000"/>
              </a:lnSpc>
              <a:buFont typeface="Wingdings" pitchFamily="2" charset="2"/>
              <a:buChar char="v"/>
            </a:pPr>
            <a:r>
              <a:rPr lang="es-MX" sz="2000" dirty="0"/>
              <a:t>El 17 de octubre de 1953 se publica en el Diario Oficial, el derecho político de la mujer votar y ser votada.</a:t>
            </a:r>
          </a:p>
          <a:p>
            <a:pPr marL="342900" indent="-342900" algn="ctr">
              <a:lnSpc>
                <a:spcPct val="134000"/>
              </a:lnSpc>
              <a:buFont typeface="Wingdings" pitchFamily="2" charset="2"/>
              <a:buChar char="v"/>
            </a:pPr>
            <a:endParaRPr lang="es-MX" sz="2000" dirty="0"/>
          </a:p>
          <a:p>
            <a:pPr marL="342900" indent="-342900" algn="ctr">
              <a:lnSpc>
                <a:spcPct val="134000"/>
              </a:lnSpc>
              <a:buFont typeface="Wingdings" pitchFamily="2" charset="2"/>
              <a:buChar char="v"/>
            </a:pPr>
            <a:endParaRPr lang="es-MX" sz="2000" dirty="0" smtClean="0"/>
          </a:p>
        </p:txBody>
      </p:sp>
      <p:pic>
        <p:nvPicPr>
          <p:cNvPr id="11266" name="Picture 2" descr="http://www.universal.org.ar/wp-content/uploads/2011/03/2-7-164128_XL_opt.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556518" y="1844824"/>
            <a:ext cx="4552950" cy="348615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7719028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179512" y="116632"/>
            <a:ext cx="7242048" cy="1143000"/>
          </a:xfrm>
        </p:spPr>
        <p:txBody>
          <a:bodyPr>
            <a:normAutofit fontScale="90000"/>
          </a:bodyPr>
          <a:lstStyle/>
          <a:p>
            <a:r>
              <a:rPr lang="es-ES_tradnl" dirty="0" smtClean="0"/>
              <a:t>8 de marzo, </a:t>
            </a:r>
            <a:r>
              <a:rPr lang="es-MX" dirty="0" smtClean="0"/>
              <a:t>conmemoración </a:t>
            </a:r>
            <a:r>
              <a:rPr lang="es-MX" dirty="0"/>
              <a:t>En México</a:t>
            </a:r>
            <a:r>
              <a:rPr lang="es-MX" dirty="0" smtClean="0"/>
              <a:t> </a:t>
            </a:r>
            <a:endParaRPr lang="es-MX" dirty="0"/>
          </a:p>
        </p:txBody>
      </p:sp>
      <p:sp>
        <p:nvSpPr>
          <p:cNvPr id="6" name="Marcador de contenido 5"/>
          <p:cNvSpPr>
            <a:spLocks noGrp="1"/>
          </p:cNvSpPr>
          <p:nvPr>
            <p:ph sz="half" idx="1"/>
          </p:nvPr>
        </p:nvSpPr>
        <p:spPr/>
        <p:txBody>
          <a:bodyPr>
            <a:normAutofit fontScale="55000" lnSpcReduction="20000"/>
          </a:bodyPr>
          <a:lstStyle/>
          <a:p>
            <a:pPr algn="ctr">
              <a:lnSpc>
                <a:spcPct val="133000"/>
              </a:lnSpc>
              <a:buFont typeface="Wingdings" panose="05000000000000000000" pitchFamily="2" charset="2"/>
              <a:buChar char="v"/>
            </a:pPr>
            <a:r>
              <a:rPr lang="es-MX" sz="3200" dirty="0" smtClean="0">
                <a:latin typeface="+mj-lt"/>
              </a:rPr>
              <a:t>1935,</a:t>
            </a:r>
            <a:r>
              <a:rPr lang="es-MX" sz="3200" dirty="0">
                <a:latin typeface="+mj-lt"/>
              </a:rPr>
              <a:t> </a:t>
            </a:r>
            <a:r>
              <a:rPr lang="es-MX" sz="3200" dirty="0" smtClean="0">
                <a:latin typeface="+mj-lt"/>
              </a:rPr>
              <a:t>se </a:t>
            </a:r>
            <a:r>
              <a:rPr lang="es-MX" sz="3200" dirty="0">
                <a:latin typeface="+mj-lt"/>
              </a:rPr>
              <a:t>celebró por primera </a:t>
            </a:r>
            <a:r>
              <a:rPr lang="es-MX" sz="3200" dirty="0" smtClean="0">
                <a:latin typeface="+mj-lt"/>
              </a:rPr>
              <a:t>ocasión, fueron por</a:t>
            </a:r>
            <a:r>
              <a:rPr lang="es-MX" sz="3200" dirty="0">
                <a:latin typeface="+mj-lt"/>
              </a:rPr>
              <a:t> las mujeres militantes del  PNR (Partido Nacional Revolucionario) ahora PRI (Partido Revolucionario Institucional), y del entonces Partido Comunista Mexicano (PCM) fusionado en el PRD (Partido de la Revolución Democrática</a:t>
            </a:r>
            <a:r>
              <a:rPr lang="es-MX" sz="3200" dirty="0" smtClean="0">
                <a:latin typeface="+mj-lt"/>
              </a:rPr>
              <a:t>)</a:t>
            </a:r>
          </a:p>
          <a:p>
            <a:endParaRPr lang="es-MX" b="1" dirty="0" smtClean="0">
              <a:latin typeface="+mj-lt"/>
            </a:endParaRPr>
          </a:p>
          <a:p>
            <a:endParaRPr lang="es-MX" dirty="0">
              <a:latin typeface="+mj-lt"/>
            </a:endParaRPr>
          </a:p>
        </p:txBody>
      </p:sp>
      <p:sp>
        <p:nvSpPr>
          <p:cNvPr id="7" name="Marcador de contenido 6"/>
          <p:cNvSpPr>
            <a:spLocks noGrp="1"/>
          </p:cNvSpPr>
          <p:nvPr>
            <p:ph sz="half" idx="2"/>
          </p:nvPr>
        </p:nvSpPr>
        <p:spPr>
          <a:xfrm>
            <a:off x="4139952" y="1052736"/>
            <a:ext cx="3520440" cy="4525963"/>
          </a:xfrm>
        </p:spPr>
        <p:txBody>
          <a:bodyPr>
            <a:noAutofit/>
          </a:bodyPr>
          <a:lstStyle/>
          <a:p>
            <a:pPr algn="ctr"/>
            <a:r>
              <a:rPr lang="es-MX" sz="2400" dirty="0">
                <a:latin typeface="+mj-lt"/>
              </a:rPr>
              <a:t>En 1937, el presidente Lázaro Cárdenas envía al Congreso su propuesta para </a:t>
            </a:r>
            <a:r>
              <a:rPr lang="es-MX" sz="2400" dirty="0" smtClean="0">
                <a:latin typeface="+mj-lt"/>
              </a:rPr>
              <a:t>reconocer </a:t>
            </a:r>
            <a:r>
              <a:rPr lang="es-MX" sz="2400" dirty="0">
                <a:latin typeface="+mj-lt"/>
              </a:rPr>
              <a:t>el voto a la mujer, dicha iniciativa no se publica en el </a:t>
            </a:r>
            <a:r>
              <a:rPr lang="es-MX" sz="2400" i="1" dirty="0">
                <a:latin typeface="+mj-lt"/>
              </a:rPr>
              <a:t>Diario Oficial de la Nación.</a:t>
            </a:r>
            <a:r>
              <a:rPr lang="es-MX" sz="2400" dirty="0">
                <a:latin typeface="+mj-lt"/>
              </a:rPr>
              <a:t> Se argumenta que dar el voto a la mujer sólo engrosaría las filas de la derecha </a:t>
            </a:r>
            <a:r>
              <a:rPr lang="es-MX" sz="2400" dirty="0" smtClean="0">
                <a:latin typeface="+mj-lt"/>
              </a:rPr>
              <a:t>política </a:t>
            </a:r>
            <a:endParaRPr lang="es-MX" sz="2400" dirty="0">
              <a:latin typeface="+mj-lt"/>
            </a:endParaRPr>
          </a:p>
          <a:p>
            <a:pPr algn="ctr"/>
            <a:endParaRPr lang="es-MX" sz="2400" dirty="0">
              <a:latin typeface="+mj-lt"/>
            </a:endParaRPr>
          </a:p>
        </p:txBody>
      </p:sp>
    </p:spTree>
    <p:extLst>
      <p:ext uri="{BB962C8B-B14F-4D97-AF65-F5344CB8AC3E}">
        <p14:creationId xmlns:p14="http://schemas.microsoft.com/office/powerpoint/2010/main" xmlns="" val="29506335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116632"/>
            <a:ext cx="7992888" cy="687229"/>
          </a:xfrm>
        </p:spPr>
        <p:txBody>
          <a:bodyPr>
            <a:noAutofit/>
          </a:bodyPr>
          <a:lstStyle/>
          <a:p>
            <a:r>
              <a:rPr lang="es-MX" dirty="0" smtClean="0"/>
              <a:t>Opresión de las mujeres mexicanas por obstáculos de carácter moral y sexista</a:t>
            </a:r>
            <a:endParaRPr lang="es-MX" dirty="0"/>
          </a:p>
        </p:txBody>
      </p:sp>
      <p:sp>
        <p:nvSpPr>
          <p:cNvPr id="4" name="3 Marcador de texto"/>
          <p:cNvSpPr>
            <a:spLocks noGrp="1"/>
          </p:cNvSpPr>
          <p:nvPr>
            <p:ph type="body" idx="2"/>
          </p:nvPr>
        </p:nvSpPr>
        <p:spPr>
          <a:xfrm>
            <a:off x="0" y="764704"/>
            <a:ext cx="6372200" cy="4691063"/>
          </a:xfrm>
        </p:spPr>
        <p:txBody>
          <a:bodyPr>
            <a:noAutofit/>
          </a:bodyPr>
          <a:lstStyle/>
          <a:p>
            <a:pPr marL="342900" indent="-342900" algn="ctr">
              <a:buFont typeface="Wingdings" pitchFamily="2" charset="2"/>
              <a:buChar char="v"/>
            </a:pPr>
            <a:r>
              <a:rPr lang="es-MX" sz="2400" dirty="0"/>
              <a:t>N</a:t>
            </a:r>
            <a:r>
              <a:rPr lang="es-MX" sz="2400" dirty="0" smtClean="0"/>
              <a:t>egarle hoy la participación plena en los asuntos de la vida política</a:t>
            </a:r>
          </a:p>
          <a:p>
            <a:pPr marL="342900" indent="-342900" algn="ctr">
              <a:buFont typeface="Wingdings" pitchFamily="2" charset="2"/>
              <a:buChar char="v"/>
            </a:pPr>
            <a:endParaRPr lang="es-MX" sz="2400" dirty="0" smtClean="0"/>
          </a:p>
          <a:p>
            <a:pPr marL="342900" indent="-342900" algn="ctr">
              <a:buFont typeface="Wingdings" pitchFamily="2" charset="2"/>
              <a:buChar char="v"/>
            </a:pPr>
            <a:r>
              <a:rPr lang="es-MX" sz="2400" dirty="0"/>
              <a:t>V</a:t>
            </a:r>
            <a:r>
              <a:rPr lang="es-MX" sz="2400" dirty="0" smtClean="0"/>
              <a:t>iolencia y discriminación sistémica, estructural y tolerada</a:t>
            </a:r>
          </a:p>
          <a:p>
            <a:pPr algn="ctr"/>
            <a:endParaRPr lang="es-MX" sz="2200" dirty="0" smtClean="0"/>
          </a:p>
          <a:p>
            <a:pPr marL="342900" indent="-342900">
              <a:buFont typeface="Wingdings" pitchFamily="2" charset="2"/>
              <a:buChar char="v"/>
            </a:pPr>
            <a:r>
              <a:rPr lang="es-MX" sz="2400" dirty="0" smtClean="0"/>
              <a:t>No importa la valoración del </a:t>
            </a:r>
          </a:p>
          <a:p>
            <a:r>
              <a:rPr lang="es-MX" sz="2400" dirty="0" smtClean="0"/>
              <a:t>dicho de la víctima en los casos de violación sexual</a:t>
            </a:r>
          </a:p>
          <a:p>
            <a:pPr algn="ctr"/>
            <a:endParaRPr lang="es-MX" sz="2400" dirty="0" smtClean="0"/>
          </a:p>
          <a:p>
            <a:pPr marL="342900" indent="-342900" algn="ctr">
              <a:buFont typeface="Wingdings" pitchFamily="2" charset="2"/>
              <a:buChar char="v"/>
            </a:pPr>
            <a:r>
              <a:rPr lang="es-MX" sz="2400" dirty="0"/>
              <a:t>P</a:t>
            </a:r>
            <a:r>
              <a:rPr lang="es-MX" sz="2400" dirty="0" smtClean="0"/>
              <a:t>revalece impunidad</a:t>
            </a:r>
          </a:p>
          <a:p>
            <a:pPr marL="342900" indent="-342900" algn="ctr">
              <a:buFont typeface="Wingdings" pitchFamily="2" charset="2"/>
              <a:buChar char="v"/>
            </a:pPr>
            <a:endParaRPr lang="es-MX" sz="2400" dirty="0"/>
          </a:p>
          <a:p>
            <a:pPr marL="342900" indent="-342900" algn="ctr">
              <a:buFont typeface="Wingdings" pitchFamily="2" charset="2"/>
              <a:buChar char="v"/>
            </a:pPr>
            <a:r>
              <a:rPr lang="es-MX" sz="2400" dirty="0" smtClean="0"/>
              <a:t>Los tres Poderes no responden como debieran</a:t>
            </a:r>
          </a:p>
          <a:p>
            <a:pPr marL="342900" indent="-342900" algn="ctr">
              <a:buFont typeface="Wingdings" pitchFamily="2" charset="2"/>
              <a:buChar char="v"/>
            </a:pPr>
            <a:endParaRPr lang="es-MX" sz="2400" dirty="0" smtClean="0"/>
          </a:p>
          <a:p>
            <a:pPr marL="342900" indent="-342900" algn="ctr">
              <a:buFont typeface="Wingdings" pitchFamily="2" charset="2"/>
              <a:buChar char="v"/>
            </a:pPr>
            <a:r>
              <a:rPr lang="es-MX" sz="2400" dirty="0" smtClean="0"/>
              <a:t>No hay datos estadísticos sobre casos, número de juicios y fallos condenatorios.</a:t>
            </a:r>
            <a:endParaRPr lang="es-MX" sz="2400" dirty="0"/>
          </a:p>
        </p:txBody>
      </p:sp>
      <p:pic>
        <p:nvPicPr>
          <p:cNvPr id="6" name="Picture 2" descr="Foto"/>
          <p:cNvPicPr>
            <a:picLocks noGrp="1" noChangeAspect="1" noChangeArrowheads="1"/>
          </p:cNvPicPr>
          <p:nvPr>
            <p:ph sz="half" idx="2"/>
          </p:nvPr>
        </p:nvPicPr>
        <p:blipFill>
          <a:blip r:embed="rId2" cstate="print"/>
          <a:srcRect/>
          <a:stretch>
            <a:fillRect/>
          </a:stretch>
        </p:blipFill>
        <p:spPr bwMode="auto">
          <a:xfrm>
            <a:off x="6084168" y="1196752"/>
            <a:ext cx="1905000" cy="2714625"/>
          </a:xfrm>
          <a:prstGeom prst="rect">
            <a:avLst/>
          </a:prstGeom>
          <a:noFill/>
        </p:spPr>
      </p:pic>
      <p:sp>
        <p:nvSpPr>
          <p:cNvPr id="3" name="Rectángulo 2"/>
          <p:cNvSpPr/>
          <p:nvPr/>
        </p:nvSpPr>
        <p:spPr>
          <a:xfrm>
            <a:off x="5148064" y="3911377"/>
            <a:ext cx="4572000" cy="646331"/>
          </a:xfrm>
          <a:prstGeom prst="rect">
            <a:avLst/>
          </a:prstGeom>
        </p:spPr>
        <p:txBody>
          <a:bodyPr>
            <a:spAutoFit/>
          </a:bodyPr>
          <a:lstStyle/>
          <a:p>
            <a:r>
              <a:rPr lang="es-MX" sz="1200" dirty="0">
                <a:latin typeface="Bookman Old Style" pitchFamily="18" charset="0"/>
              </a:rPr>
              <a:t>Lo que me pasó no se puede curar, pero sí se puede denunciar para que ya nunca vuelva, sostiene Inés Fernández </a:t>
            </a:r>
            <a:r>
              <a:rPr lang="es-MX" sz="1200" b="1" dirty="0">
                <a:latin typeface="Bookman Old Style" pitchFamily="18" charset="0"/>
              </a:rPr>
              <a:t>Foto </a:t>
            </a:r>
            <a:r>
              <a:rPr lang="es-MX" sz="1200" b="1" dirty="0" err="1">
                <a:latin typeface="Bookman Old Style" pitchFamily="18" charset="0"/>
              </a:rPr>
              <a:t>Blanche</a:t>
            </a:r>
            <a:r>
              <a:rPr lang="es-MX" sz="1200" b="1" dirty="0">
                <a:latin typeface="Bookman Old Style" pitchFamily="18" charset="0"/>
              </a:rPr>
              <a:t> </a:t>
            </a:r>
            <a:r>
              <a:rPr lang="es-MX" sz="1200" b="1" dirty="0" err="1">
                <a:latin typeface="Bookman Old Style" pitchFamily="18" charset="0"/>
              </a:rPr>
              <a:t>Petrich</a:t>
            </a:r>
            <a:endParaRPr lang="es-MX" sz="1200" dirty="0">
              <a:latin typeface="Bookman Old Style" pitchFamily="18" charset="0"/>
            </a:endParaRPr>
          </a:p>
        </p:txBody>
      </p:sp>
    </p:spTree>
    <p:extLst>
      <p:ext uri="{BB962C8B-B14F-4D97-AF65-F5344CB8AC3E}">
        <p14:creationId xmlns:p14="http://schemas.microsoft.com/office/powerpoint/2010/main" xmlns="" val="30607735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11 Diagrama"/>
          <p:cNvGraphicFramePr/>
          <p:nvPr>
            <p:extLst>
              <p:ext uri="{D42A27DB-BD31-4B8C-83A1-F6EECF244321}">
                <p14:modId xmlns:p14="http://schemas.microsoft.com/office/powerpoint/2010/main" xmlns="" val="3285757967"/>
              </p:ext>
            </p:extLst>
          </p:nvPr>
        </p:nvGraphicFramePr>
        <p:xfrm>
          <a:off x="31973" y="1056692"/>
          <a:ext cx="8064896" cy="5688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9939" name="Rectangle 3"/>
          <p:cNvSpPr>
            <a:spLocks noChangeArrowheads="1"/>
          </p:cNvSpPr>
          <p:nvPr/>
        </p:nvSpPr>
        <p:spPr bwMode="auto">
          <a:xfrm>
            <a:off x="0" y="0"/>
            <a:ext cx="9144000" cy="908050"/>
          </a:xfrm>
          <a:prstGeom prst="rect">
            <a:avLst/>
          </a:prstGeom>
          <a:solidFill>
            <a:schemeClr val="accent5">
              <a:lumMod val="75000"/>
            </a:schemeClr>
          </a:solidFill>
          <a:ln w="9525">
            <a:noFill/>
            <a:miter lim="800000"/>
            <a:headEnd/>
            <a:tailEnd/>
          </a:ln>
          <a:effectLst/>
        </p:spPr>
        <p:txBody>
          <a:bodyPr wrap="none" anchor="ctr"/>
          <a:lstStyle/>
          <a:p>
            <a:pPr algn="ctr"/>
            <a:r>
              <a:rPr lang="es-MX" sz="3600" b="1" dirty="0">
                <a:latin typeface="Bodoni MT" pitchFamily="18" charset="0"/>
              </a:rPr>
              <a:t>México Ordenamientos jurídicos </a:t>
            </a:r>
            <a:r>
              <a:rPr lang="es-MX" sz="3200" b="1" dirty="0">
                <a:latin typeface="Bodoni MT" pitchFamily="18" charset="0"/>
              </a:rPr>
              <a:t/>
            </a:r>
            <a:br>
              <a:rPr lang="es-MX" sz="3200" b="1" dirty="0">
                <a:latin typeface="Bodoni MT" pitchFamily="18" charset="0"/>
              </a:rPr>
            </a:br>
            <a:r>
              <a:rPr lang="es-MX" sz="2000" b="1" dirty="0">
                <a:latin typeface="Bodoni MT" pitchFamily="18" charset="0"/>
              </a:rPr>
              <a:t>Beijing+20 (2015)</a:t>
            </a:r>
            <a:endParaRPr lang="es-ES" sz="3200" b="1" dirty="0">
              <a:latin typeface="Bodoni MT" pitchFamily="18" charset="0"/>
            </a:endParaRPr>
          </a:p>
        </p:txBody>
      </p:sp>
    </p:spTree>
    <p:extLst>
      <p:ext uri="{BB962C8B-B14F-4D97-AF65-F5344CB8AC3E}">
        <p14:creationId xmlns:p14="http://schemas.microsoft.com/office/powerpoint/2010/main" xmlns="" val="363405459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459432"/>
            <a:ext cx="3296345" cy="1162050"/>
          </a:xfrm>
        </p:spPr>
        <p:txBody>
          <a:bodyPr>
            <a:normAutofit/>
          </a:bodyPr>
          <a:lstStyle/>
          <a:p>
            <a:r>
              <a:rPr lang="es-MX" sz="2800" dirty="0"/>
              <a:t>C</a:t>
            </a:r>
            <a:r>
              <a:rPr lang="es-MX" sz="2800" dirty="0" smtClean="0"/>
              <a:t>uota de género</a:t>
            </a:r>
            <a:endParaRPr lang="es-MX" sz="2800" dirty="0"/>
          </a:p>
        </p:txBody>
      </p:sp>
      <p:sp>
        <p:nvSpPr>
          <p:cNvPr id="4" name="3 Marcador de texto"/>
          <p:cNvSpPr>
            <a:spLocks noGrp="1"/>
          </p:cNvSpPr>
          <p:nvPr>
            <p:ph type="body" idx="2"/>
          </p:nvPr>
        </p:nvSpPr>
        <p:spPr>
          <a:xfrm>
            <a:off x="323528" y="1340768"/>
            <a:ext cx="3456384" cy="4691063"/>
          </a:xfrm>
        </p:spPr>
        <p:txBody>
          <a:bodyPr>
            <a:normAutofit/>
          </a:bodyPr>
          <a:lstStyle/>
          <a:p>
            <a:pPr marL="457200" indent="-457200" algn="ctr">
              <a:buFont typeface="Wingdings" pitchFamily="2" charset="2"/>
              <a:buChar char="v"/>
            </a:pPr>
            <a:r>
              <a:rPr lang="es-MX" sz="2600" dirty="0" smtClean="0"/>
              <a:t>Sea del </a:t>
            </a:r>
            <a:r>
              <a:rPr lang="es-MX" sz="2600" dirty="0"/>
              <a:t>50 % /50 %, </a:t>
            </a:r>
            <a:r>
              <a:rPr lang="es-MX" sz="2600" dirty="0" smtClean="0"/>
              <a:t>del </a:t>
            </a:r>
            <a:r>
              <a:rPr lang="es-MX" sz="2600" dirty="0"/>
              <a:t>60 % /40 %, </a:t>
            </a:r>
            <a:r>
              <a:rPr lang="es-MX" sz="2600" dirty="0" smtClean="0"/>
              <a:t>o </a:t>
            </a:r>
            <a:r>
              <a:rPr lang="es-MX" sz="2600" dirty="0"/>
              <a:t>del 70 % /</a:t>
            </a:r>
            <a:r>
              <a:rPr lang="es-MX" sz="2600" dirty="0" smtClean="0"/>
              <a:t>30% </a:t>
            </a:r>
          </a:p>
          <a:p>
            <a:pPr algn="ctr"/>
            <a:r>
              <a:rPr lang="es-MX" sz="2600" dirty="0" smtClean="0"/>
              <a:t>se entiende que el menor porcentaje </a:t>
            </a:r>
            <a:r>
              <a:rPr lang="es-MX" sz="2600" dirty="0"/>
              <a:t> </a:t>
            </a:r>
            <a:r>
              <a:rPr lang="es-MX" sz="2600" dirty="0" smtClean="0"/>
              <a:t>en la distribución de candidaturas  le corresponde a la mujer, dado que suponen que género es sinónimo de mujer.</a:t>
            </a:r>
          </a:p>
          <a:p>
            <a:endParaRPr lang="es-MX" dirty="0"/>
          </a:p>
        </p:txBody>
      </p:sp>
      <p:sp>
        <p:nvSpPr>
          <p:cNvPr id="3" name="2 Marcador de contenido"/>
          <p:cNvSpPr>
            <a:spLocks noGrp="1"/>
          </p:cNvSpPr>
          <p:nvPr>
            <p:ph sz="half" idx="1"/>
          </p:nvPr>
        </p:nvSpPr>
        <p:spPr>
          <a:xfrm>
            <a:off x="3575050" y="273050"/>
            <a:ext cx="5389438" cy="5853113"/>
          </a:xfrm>
        </p:spPr>
        <p:txBody>
          <a:bodyPr>
            <a:normAutofit fontScale="40000" lnSpcReduction="20000"/>
          </a:bodyPr>
          <a:lstStyle/>
          <a:p>
            <a:endParaRPr lang="es-MX" dirty="0" smtClean="0"/>
          </a:p>
          <a:p>
            <a:endParaRPr lang="es-MX" dirty="0"/>
          </a:p>
          <a:p>
            <a:endParaRPr lang="es-MX" dirty="0" smtClean="0"/>
          </a:p>
          <a:p>
            <a:endParaRPr lang="es-MX" dirty="0"/>
          </a:p>
          <a:p>
            <a:endParaRPr lang="es-MX" dirty="0" smtClean="0"/>
          </a:p>
          <a:p>
            <a:endParaRPr lang="es-MX" dirty="0"/>
          </a:p>
          <a:p>
            <a:endParaRPr lang="es-MX" dirty="0" smtClean="0"/>
          </a:p>
          <a:p>
            <a:endParaRPr lang="es-MX" dirty="0"/>
          </a:p>
          <a:p>
            <a:endParaRPr lang="es-MX" dirty="0" smtClean="0"/>
          </a:p>
          <a:p>
            <a:endParaRPr lang="es-MX" dirty="0"/>
          </a:p>
          <a:p>
            <a:endParaRPr lang="es-MX" dirty="0" smtClean="0"/>
          </a:p>
          <a:p>
            <a:endParaRPr lang="es-MX" dirty="0"/>
          </a:p>
          <a:p>
            <a:endParaRPr lang="es-MX" dirty="0" smtClean="0"/>
          </a:p>
          <a:p>
            <a:endParaRPr lang="es-MX" dirty="0"/>
          </a:p>
          <a:p>
            <a:endParaRPr lang="es-MX" dirty="0" smtClean="0"/>
          </a:p>
          <a:p>
            <a:endParaRPr lang="es-MX" dirty="0"/>
          </a:p>
          <a:p>
            <a:endParaRPr lang="es-MX" dirty="0" smtClean="0"/>
          </a:p>
          <a:p>
            <a:endParaRPr lang="es-MX" dirty="0"/>
          </a:p>
          <a:p>
            <a:endParaRPr lang="es-MX" dirty="0" smtClean="0"/>
          </a:p>
          <a:p>
            <a:endParaRPr lang="es-MX" dirty="0"/>
          </a:p>
          <a:p>
            <a:pPr marL="0" indent="0">
              <a:buNone/>
            </a:pPr>
            <a:r>
              <a:rPr lang="es-MX" dirty="0" smtClean="0"/>
              <a:t>   Fuente</a:t>
            </a:r>
            <a:r>
              <a:rPr lang="es-MX" dirty="0"/>
              <a:t>: Madres de desaparecidas en Ciudad Juárez marcharon </a:t>
            </a:r>
            <a:r>
              <a:rPr lang="es-MX" dirty="0" smtClean="0"/>
              <a:t>  </a:t>
            </a:r>
          </a:p>
          <a:p>
            <a:pPr marL="0" indent="0">
              <a:buNone/>
            </a:pPr>
            <a:r>
              <a:rPr lang="es-MX" dirty="0"/>
              <a:t> </a:t>
            </a:r>
            <a:r>
              <a:rPr lang="es-MX" dirty="0" smtClean="0"/>
              <a:t>  ayer </a:t>
            </a:r>
            <a:r>
              <a:rPr lang="es-MX" dirty="0"/>
              <a:t>en la capital del país en el Día Internacional de la </a:t>
            </a:r>
            <a:r>
              <a:rPr lang="es-MX" dirty="0" smtClean="0"/>
              <a:t>Mujer  </a:t>
            </a:r>
          </a:p>
          <a:p>
            <a:pPr marL="0" indent="0">
              <a:buNone/>
            </a:pPr>
            <a:r>
              <a:rPr lang="es-MX" dirty="0"/>
              <a:t> </a:t>
            </a:r>
            <a:r>
              <a:rPr lang="es-MX" dirty="0" smtClean="0"/>
              <a:t>  Foto </a:t>
            </a:r>
            <a:r>
              <a:rPr lang="es-MX" dirty="0"/>
              <a:t>José Antonio López</a:t>
            </a:r>
          </a:p>
          <a:p>
            <a:pPr marL="0" indent="0">
              <a:buNone/>
            </a:pPr>
            <a:r>
              <a:rPr lang="es-MX" dirty="0" smtClean="0"/>
              <a:t>    http</a:t>
            </a:r>
            <a:r>
              <a:rPr lang="es-MX" dirty="0"/>
              <a:t>://www.jornada.unam.mx/2013/03/09/sociedad/035n1soc</a:t>
            </a:r>
          </a:p>
          <a:p>
            <a:endParaRPr lang="es-MX" dirty="0"/>
          </a:p>
        </p:txBody>
      </p:sp>
      <p:pic>
        <p:nvPicPr>
          <p:cNvPr id="5" name="Picture 4" descr="Foto"/>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923928" y="1655763"/>
            <a:ext cx="4762500" cy="317182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8027986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0"/>
            <a:ext cx="6462678" cy="1162050"/>
          </a:xfrm>
        </p:spPr>
        <p:txBody>
          <a:bodyPr>
            <a:noAutofit/>
          </a:bodyPr>
          <a:lstStyle/>
          <a:p>
            <a:r>
              <a:rPr lang="es-MX" sz="2800" dirty="0" smtClean="0"/>
              <a:t>En pleno siglo XXI, Eufrosina Cruz Mendoza:</a:t>
            </a:r>
            <a:endParaRPr lang="es-MX" sz="2800" dirty="0"/>
          </a:p>
        </p:txBody>
      </p:sp>
      <p:sp>
        <p:nvSpPr>
          <p:cNvPr id="4" name="3 Marcador de texto"/>
          <p:cNvSpPr>
            <a:spLocks noGrp="1"/>
          </p:cNvSpPr>
          <p:nvPr>
            <p:ph type="body" idx="2"/>
          </p:nvPr>
        </p:nvSpPr>
        <p:spPr>
          <a:xfrm>
            <a:off x="179512" y="2670993"/>
            <a:ext cx="7920880" cy="4187007"/>
          </a:xfrm>
        </p:spPr>
        <p:txBody>
          <a:bodyPr>
            <a:noAutofit/>
          </a:bodyPr>
          <a:lstStyle/>
          <a:p>
            <a:pPr algn="ctr"/>
            <a:r>
              <a:rPr lang="es-MX" sz="2400" dirty="0" smtClean="0"/>
              <a:t>En 2008, la indígena zapoteca de Santa María Quielogani, Oaxaca, emprende una lucha singular por defender su derecho al voto y ser elegida Presidenta Municipal cuando el catálogo de usos y costumbres de su comunidad insisten en no reconocérselo por el simple hecho de ser mujer. Se propuso cambiar la Constitución del estado oaxaqueño y la colocó presidente de la Mesa Directiva del Congreso local (2010-2011), diputada por el PAN (2010-2013).</a:t>
            </a:r>
            <a:endParaRPr lang="es-MX" sz="2400" dirty="0"/>
          </a:p>
        </p:txBody>
      </p:sp>
      <p:sp>
        <p:nvSpPr>
          <p:cNvPr id="5" name="AutoShape 6" descr="Resultado de imagen para Eufrosina Cruz Mendoza"/>
          <p:cNvSpPr>
            <a:spLocks noChangeAspect="1" noChangeArrowheads="1"/>
          </p:cNvSpPr>
          <p:nvPr/>
        </p:nvSpPr>
        <p:spPr bwMode="auto">
          <a:xfrm>
            <a:off x="155575" y="-487363"/>
            <a:ext cx="1495425" cy="10287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10247" name="Picture 7"/>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868144" y="476672"/>
            <a:ext cx="3145849" cy="216024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7021006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o">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677</TotalTime>
  <Words>1562</Words>
  <Application>Microsoft Office PowerPoint</Application>
  <PresentationFormat>Presentación en pantalla (4:3)</PresentationFormat>
  <Paragraphs>160</Paragraphs>
  <Slides>22</Slides>
  <Notes>1</Notes>
  <HiddenSlides>0</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Opulento</vt:lpstr>
      <vt:lpstr>8 DE MARZO DÍA INTERNACIONAL DE LA MUJER</vt:lpstr>
      <vt:lpstr>Antecedentes</vt:lpstr>
      <vt:lpstr>Antecedentes</vt:lpstr>
      <vt:lpstr>En México, la lucha por el derecho al voto se ciñe a la disciplina de tipo corporativista</vt:lpstr>
      <vt:lpstr>8 de marzo, conmemoración En México </vt:lpstr>
      <vt:lpstr>Opresión de las mujeres mexicanas por obstáculos de carácter moral y sexista</vt:lpstr>
      <vt:lpstr>Diapositiva 7</vt:lpstr>
      <vt:lpstr>Cuota de género</vt:lpstr>
      <vt:lpstr>En pleno siglo XXI, Eufrosina Cruz Mendoza:</vt:lpstr>
      <vt:lpstr>Amnistía Internacional, sostiene que en México y el resto de América Latina</vt:lpstr>
      <vt:lpstr>Mujeres jefas de Estado en América Latina y el Caribe, presentes en la esfera política:</vt:lpstr>
      <vt:lpstr>8 de marzo, Día para reivindicar los derechos de las mujeres </vt:lpstr>
      <vt:lpstr>En México, una de las primeras mujeres en llegar al Senado decía: “siempre me daban el asiento, pero nunca me dieron el lugar”.</vt:lpstr>
      <vt:lpstr>8 DE MARZO, ni flores ni mariachis, ni peluches</vt:lpstr>
      <vt:lpstr>En México, las indígenas, enfrentan  los más altos niveles de mortalidad materna</vt:lpstr>
      <vt:lpstr>En México, </vt:lpstr>
      <vt:lpstr>  En México,</vt:lpstr>
      <vt:lpstr>Diapositiva 18</vt:lpstr>
      <vt:lpstr>Administrar un municipio como se administra un hogar</vt:lpstr>
      <vt:lpstr>En México, cada año altos funcionarios del país:</vt:lpstr>
      <vt:lpstr>Diapositiva 21</vt:lpstr>
      <vt:lpstr>Diapositiva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Carmen</dc:creator>
  <cp:lastModifiedBy>FRANCISCO LEYVA</cp:lastModifiedBy>
  <cp:revision>63</cp:revision>
  <dcterms:created xsi:type="dcterms:W3CDTF">2015-02-23T01:46:06Z</dcterms:created>
  <dcterms:modified xsi:type="dcterms:W3CDTF">2015-03-07T01:00:24Z</dcterms:modified>
</cp:coreProperties>
</file>